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</p:sldMasterIdLst>
  <p:notesMasterIdLst>
    <p:notesMasterId r:id="rId6"/>
  </p:notesMasterIdLst>
  <p:handoutMasterIdLst>
    <p:handoutMasterId r:id="rId46"/>
  </p:handoutMasterIdLst>
  <p:sldIdLst>
    <p:sldId id="256" r:id="rId5"/>
    <p:sldId id="259" r:id="rId7"/>
    <p:sldId id="811" r:id="rId8"/>
    <p:sldId id="773" r:id="rId9"/>
    <p:sldId id="775" r:id="rId10"/>
    <p:sldId id="590" r:id="rId11"/>
    <p:sldId id="779" r:id="rId12"/>
    <p:sldId id="780" r:id="rId13"/>
    <p:sldId id="781" r:id="rId14"/>
    <p:sldId id="847" r:id="rId15"/>
    <p:sldId id="782" r:id="rId16"/>
    <p:sldId id="848" r:id="rId17"/>
    <p:sldId id="778" r:id="rId18"/>
    <p:sldId id="663" r:id="rId19"/>
    <p:sldId id="903" r:id="rId20"/>
    <p:sldId id="904" r:id="rId21"/>
    <p:sldId id="760" r:id="rId22"/>
    <p:sldId id="871" r:id="rId23"/>
    <p:sldId id="870" r:id="rId24"/>
    <p:sldId id="667" r:id="rId25"/>
    <p:sldId id="676" r:id="rId26"/>
    <p:sldId id="678" r:id="rId27"/>
    <p:sldId id="762" r:id="rId28"/>
    <p:sldId id="905" r:id="rId29"/>
    <p:sldId id="763" r:id="rId30"/>
    <p:sldId id="872" r:id="rId31"/>
    <p:sldId id="849" r:id="rId32"/>
    <p:sldId id="671" r:id="rId33"/>
    <p:sldId id="670" r:id="rId34"/>
    <p:sldId id="766" r:id="rId35"/>
    <p:sldId id="875" r:id="rId36"/>
    <p:sldId id="906" r:id="rId37"/>
    <p:sldId id="767" r:id="rId38"/>
    <p:sldId id="893" r:id="rId39"/>
    <p:sldId id="850" r:id="rId40"/>
    <p:sldId id="672" r:id="rId41"/>
    <p:sldId id="519" r:id="rId42"/>
    <p:sldId id="772" r:id="rId43"/>
    <p:sldId id="902" r:id="rId44"/>
    <p:sldId id="261" r:id="rId45"/>
  </p:sldIdLst>
  <p:sldSz cx="12192000" cy="6858000"/>
  <p:notesSz cx="6858000" cy="9144000"/>
  <p:custDataLst>
    <p:tags r:id="rId5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概述" id="{22265703-C2AF-47FF-873D-90DAB114BC86}">
          <p14:sldIdLst>
            <p14:sldId id="256"/>
            <p14:sldId id="259"/>
            <p14:sldId id="811"/>
            <p14:sldId id="773"/>
            <p14:sldId id="775"/>
            <p14:sldId id="590"/>
            <p14:sldId id="779"/>
            <p14:sldId id="780"/>
            <p14:sldId id="781"/>
            <p14:sldId id="847"/>
            <p14:sldId id="782"/>
            <p14:sldId id="848"/>
            <p14:sldId id="778"/>
            <p14:sldId id="663"/>
            <p14:sldId id="903"/>
            <p14:sldId id="904"/>
            <p14:sldId id="760"/>
            <p14:sldId id="871"/>
            <p14:sldId id="870"/>
            <p14:sldId id="667"/>
            <p14:sldId id="676"/>
            <p14:sldId id="678"/>
            <p14:sldId id="762"/>
            <p14:sldId id="905"/>
            <p14:sldId id="763"/>
            <p14:sldId id="872"/>
            <p14:sldId id="849"/>
            <p14:sldId id="671"/>
            <p14:sldId id="670"/>
            <p14:sldId id="766"/>
            <p14:sldId id="875"/>
            <p14:sldId id="906"/>
            <p14:sldId id="767"/>
            <p14:sldId id="893"/>
            <p14:sldId id="850"/>
            <p14:sldId id="672"/>
            <p14:sldId id="519"/>
            <p14:sldId id="772"/>
            <p14:sldId id="902"/>
            <p14:sldId id="261"/>
          </p14:sldIdLst>
        </p14:section>
        <p14:section name="第三章" id="{6CE9E90E-F8C5-4FC9-98AF-88B1D42D11E2}">
          <p14:sldIdLst/>
        </p14:section>
      </p14:sectionLst>
    </p:ext>
    <p:ext uri="{EFAFB233-063F-42B5-8137-9DF3F51BA10A}">
      <p15:sldGuideLst xmlns:p15="http://schemas.microsoft.com/office/powerpoint/2012/main">
        <p15:guide id="1" pos="150" userDrawn="1">
          <p15:clr>
            <a:srgbClr val="A4A3A4"/>
          </p15:clr>
        </p15:guide>
        <p15:guide id="2" pos="7237" userDrawn="1">
          <p15:clr>
            <a:srgbClr val="A4A3A4"/>
          </p15:clr>
        </p15:guide>
        <p15:guide id="3" orient="horz" pos="1404" userDrawn="1">
          <p15:clr>
            <a:srgbClr val="A4A3A4"/>
          </p15:clr>
        </p15:guide>
        <p15:guide id="6" orient="horz" pos="2758" userDrawn="1">
          <p15:clr>
            <a:srgbClr val="A4A3A4"/>
          </p15:clr>
        </p15:guide>
        <p15:guide id="5" orient="horz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FFFFFF"/>
    <a:srgbClr val="0000FF"/>
    <a:srgbClr val="4472C4"/>
    <a:srgbClr val="57FFA3"/>
    <a:srgbClr val="FF6161"/>
    <a:srgbClr val="4747FF"/>
    <a:srgbClr val="8B8BFF"/>
    <a:srgbClr val="3333FF"/>
    <a:srgbClr val="00BC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5" autoAdjust="0"/>
    <p:restoredTop sz="83782" autoAdjust="0"/>
  </p:normalViewPr>
  <p:slideViewPr>
    <p:cSldViewPr snapToGrid="0" showGuides="1">
      <p:cViewPr varScale="1">
        <p:scale>
          <a:sx n="72" d="100"/>
          <a:sy n="72" d="100"/>
        </p:scale>
        <p:origin x="1253" y="67"/>
      </p:cViewPr>
      <p:guideLst>
        <p:guide pos="150"/>
        <p:guide pos="7237"/>
        <p:guide orient="horz" pos="1404"/>
        <p:guide orient="horz" pos="2758"/>
        <p:guide orient="horz"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0" Type="http://schemas.openxmlformats.org/officeDocument/2006/relationships/tags" Target="tags/tag359.xml"/><Relationship Id="rId5" Type="http://schemas.openxmlformats.org/officeDocument/2006/relationships/slide" Target="slides/slide1.xml"/><Relationship Id="rId49" Type="http://schemas.openxmlformats.org/officeDocument/2006/relationships/tableStyles" Target="tableStyles.xml"/><Relationship Id="rId48" Type="http://schemas.openxmlformats.org/officeDocument/2006/relationships/viewProps" Target="viewProps.xml"/><Relationship Id="rId47" Type="http://schemas.openxmlformats.org/officeDocument/2006/relationships/presProps" Target="presProps.xml"/><Relationship Id="rId46" Type="http://schemas.openxmlformats.org/officeDocument/2006/relationships/handoutMaster" Target="handoutMasters/handoutMaster1.xml"/><Relationship Id="rId45" Type="http://schemas.openxmlformats.org/officeDocument/2006/relationships/slide" Target="slides/slide40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0" Type="http://schemas.openxmlformats.org/officeDocument/2006/relationships/slide" Target="slides/slide35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4AF61C-CF61-49DF-8D3D-E85AD24B383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CCE6AA-A4BF-4848-855B-2F61E8194A4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DA6966-6BF1-49A0-A9E9-DF8868FB400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D832D7-7C17-4209-9ABD-DAFA5C48770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832D7-7C17-4209-9ABD-DAFA5C4877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832D7-7C17-4209-9ABD-DAFA5C4877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832D7-7C17-4209-9ABD-DAFA5C4877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832D7-7C17-4209-9ABD-DAFA5C4877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2EA1B6-33CF-2246-AC11-668D5755D25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1200" dirty="0">
              <a:solidFill>
                <a:schemeClr val="tx1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832D7-7C17-4209-9ABD-DAFA5C4877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1200" dirty="0">
              <a:solidFill>
                <a:schemeClr val="tx1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832D7-7C17-4209-9ABD-DAFA5C4877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1200" dirty="0">
              <a:solidFill>
                <a:schemeClr val="tx1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832D7-7C17-4209-9ABD-DAFA5C4877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1200" dirty="0">
              <a:solidFill>
                <a:schemeClr val="tx1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832D7-7C17-4209-9ABD-DAFA5C4877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1200" dirty="0">
              <a:solidFill>
                <a:schemeClr val="tx1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832D7-7C17-4209-9ABD-DAFA5C4877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1200" dirty="0">
              <a:solidFill>
                <a:schemeClr val="tx1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832D7-7C17-4209-9ABD-DAFA5C4877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832D7-7C17-4209-9ABD-DAFA5C4877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1200" dirty="0">
              <a:solidFill>
                <a:schemeClr val="tx1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832D7-7C17-4209-9ABD-DAFA5C4877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2EA1B6-33CF-2246-AC11-668D5755D25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1200" dirty="0">
              <a:solidFill>
                <a:schemeClr val="tx1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832D7-7C17-4209-9ABD-DAFA5C4877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1200" dirty="0">
              <a:solidFill>
                <a:schemeClr val="tx1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832D7-7C17-4209-9ABD-DAFA5C4877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1200" dirty="0">
              <a:solidFill>
                <a:schemeClr val="tx1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832D7-7C17-4209-9ABD-DAFA5C4877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1200" dirty="0">
              <a:solidFill>
                <a:schemeClr val="tx1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832D7-7C17-4209-9ABD-DAFA5C4877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1200" dirty="0">
              <a:solidFill>
                <a:schemeClr val="tx1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832D7-7C17-4209-9ABD-DAFA5C4877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1200" dirty="0">
              <a:solidFill>
                <a:schemeClr val="tx1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832D7-7C17-4209-9ABD-DAFA5C4877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2EA1B6-33CF-2246-AC11-668D5755D25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1200" dirty="0">
              <a:solidFill>
                <a:schemeClr val="tx1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832D7-7C17-4209-9ABD-DAFA5C4877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832D7-7C17-4209-9ABD-DAFA5C4877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1200" dirty="0">
              <a:solidFill>
                <a:schemeClr val="tx1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832D7-7C17-4209-9ABD-DAFA5C4877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1200" dirty="0">
              <a:solidFill>
                <a:schemeClr val="tx1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832D7-7C17-4209-9ABD-DAFA5C4877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1200" dirty="0">
              <a:solidFill>
                <a:schemeClr val="tx1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832D7-7C17-4209-9ABD-DAFA5C4877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1200" dirty="0">
              <a:solidFill>
                <a:schemeClr val="tx1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832D7-7C17-4209-9ABD-DAFA5C4877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1200" dirty="0">
              <a:solidFill>
                <a:schemeClr val="tx1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832D7-7C17-4209-9ABD-DAFA5C4877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1200" dirty="0">
              <a:solidFill>
                <a:schemeClr val="tx1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832D7-7C17-4209-9ABD-DAFA5C4877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2EA1B6-33CF-2246-AC11-668D5755D25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1200" dirty="0">
              <a:solidFill>
                <a:schemeClr val="tx1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832D7-7C17-4209-9ABD-DAFA5C4877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1200" dirty="0">
              <a:solidFill>
                <a:schemeClr val="tx1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832D7-7C17-4209-9ABD-DAFA5C4877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832D7-7C17-4209-9ABD-DAFA5C4877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832D7-7C17-4209-9ABD-DAFA5C4877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832D7-7C17-4209-9ABD-DAFA5C4877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832D7-7C17-4209-9ABD-DAFA5C4877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2EA1B6-33CF-2246-AC11-668D5755D25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832D7-7C17-4209-9ABD-DAFA5C4877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832D7-7C17-4209-9ABD-DAFA5C4877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832D7-7C17-4209-9ABD-DAFA5C4877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1" Type="http://schemas.openxmlformats.org/officeDocument/2006/relationships/tags" Target="../tags/tag18.xml"/><Relationship Id="rId10" Type="http://schemas.openxmlformats.org/officeDocument/2006/relationships/tags" Target="../tags/tag17.xml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04208" y="1465029"/>
            <a:ext cx="10769600" cy="1673352"/>
          </a:xfrm>
        </p:spPr>
        <p:txBody>
          <a:bodyPr vert="horz" lIns="91440" tIns="0" rIns="45720" bIns="0" rtlCol="0" anchor="b" anchorCtr="0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>
                <a:solidFill>
                  <a:schemeClr val="bg1"/>
                </a:solidFill>
              </a:defRPr>
            </a:lvl1pPr>
          </a:lstStyle>
          <a:p>
            <a:r>
              <a:rPr kumimoji="0" lang="zh-CN" altLang="en-US" dirty="0"/>
              <a:t>单击此处编辑母版标题样式</a:t>
            </a:r>
            <a:endParaRPr kumimoji="0" 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903215" y="3161412"/>
            <a:ext cx="10769600" cy="1499616"/>
          </a:xfrm>
        </p:spPr>
        <p:txBody>
          <a:bodyPr lIns="118872" tIns="0" rIns="45720" bIns="0" anchor="t" anchorCtr="0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zh-CN" altLang="en-US" dirty="0"/>
              <a:t>单击以编辑母版副标题样式</a:t>
            </a:r>
            <a:endParaRPr kumimoji="0"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A39F9-D200-45FC-9E61-110D9A5BAF8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184566" y="6476999"/>
            <a:ext cx="978485" cy="274320"/>
          </a:xfrm>
          <a:prstGeom prst="rect">
            <a:avLst/>
          </a:prstGeom>
        </p:spPr>
        <p:txBody>
          <a:bodyPr/>
          <a:lstStyle/>
          <a:p>
            <a:fld id="{7399BF42-5102-49C8-AA57-81F626DEF2C8}" type="slidenum">
              <a:rPr lang="zh-CN" altLang="en-US" smtClean="0"/>
            </a:fld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0" y="6165304"/>
            <a:ext cx="12192000" cy="692696"/>
          </a:xfrm>
          <a:prstGeom prst="rect">
            <a:avLst/>
          </a:prstGeom>
          <a:solidFill>
            <a:srgbClr val="9507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/>
        </p:nvSpPr>
        <p:spPr bwMode="invGray">
          <a:xfrm>
            <a:off x="0" y="6093296"/>
            <a:ext cx="12192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7" y="6215689"/>
            <a:ext cx="2182224" cy="6147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CN" altLang="en-US"/>
              <a:t>编辑母版文本样式</a:t>
            </a:r>
            <a:endParaRPr lang="zh-CN" altLang="en-US"/>
          </a:p>
          <a:p>
            <a:pPr lvl="1" eaLnBrk="1" latinLnBrk="0" hangingPunct="1"/>
            <a:r>
              <a:rPr lang="zh-CN" altLang="en-US"/>
              <a:t>第二级</a:t>
            </a:r>
            <a:endParaRPr lang="zh-CN" altLang="en-US"/>
          </a:p>
          <a:p>
            <a:pPr lvl="2" eaLnBrk="1" latinLnBrk="0" hangingPunct="1"/>
            <a:r>
              <a:rPr lang="zh-CN" altLang="en-US"/>
              <a:t>第三级</a:t>
            </a:r>
            <a:endParaRPr lang="zh-CN" altLang="en-US"/>
          </a:p>
          <a:p>
            <a:pPr lvl="3" eaLnBrk="1" latinLnBrk="0" hangingPunct="1"/>
            <a:r>
              <a:rPr lang="zh-CN" altLang="en-US"/>
              <a:t>第四级</a:t>
            </a:r>
            <a:endParaRPr lang="zh-CN" altLang="en-US"/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A39F9-D200-45FC-9E61-110D9A5BAF8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184566" y="6476999"/>
            <a:ext cx="978485" cy="274320"/>
          </a:xfrm>
          <a:prstGeom prst="rect">
            <a:avLst/>
          </a:prstGeom>
        </p:spPr>
        <p:txBody>
          <a:bodyPr/>
          <a:lstStyle/>
          <a:p>
            <a:fld id="{7399BF42-5102-49C8-AA57-81F626DEF2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 bwMode="invGray">
          <a:xfrm>
            <a:off x="8798560" y="0"/>
            <a:ext cx="6096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矩形 7"/>
          <p:cNvSpPr/>
          <p:nvPr/>
        </p:nvSpPr>
        <p:spPr bwMode="ltGray">
          <a:xfrm>
            <a:off x="8863584" y="0"/>
            <a:ext cx="33528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042400" y="274641"/>
            <a:ext cx="2540000" cy="5851525"/>
          </a:xfrm>
        </p:spPr>
        <p:txBody>
          <a:bodyPr vert="eaVert"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304801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zh-CN" altLang="en-US"/>
              <a:t>编辑母版文本样式</a:t>
            </a:r>
            <a:endParaRPr lang="zh-CN" altLang="en-US"/>
          </a:p>
          <a:p>
            <a:pPr lvl="1" eaLnBrk="1" latinLnBrk="0" hangingPunct="1"/>
            <a:r>
              <a:rPr lang="zh-CN" altLang="en-US"/>
              <a:t>第二级</a:t>
            </a:r>
            <a:endParaRPr lang="zh-CN" altLang="en-US"/>
          </a:p>
          <a:p>
            <a:pPr lvl="2" eaLnBrk="1" latinLnBrk="0" hangingPunct="1"/>
            <a:r>
              <a:rPr lang="zh-CN" altLang="en-US"/>
              <a:t>第三级</a:t>
            </a:r>
            <a:endParaRPr lang="zh-CN" altLang="en-US"/>
          </a:p>
          <a:p>
            <a:pPr lvl="3" eaLnBrk="1" latinLnBrk="0" hangingPunct="1"/>
            <a:r>
              <a:rPr lang="zh-CN" altLang="en-US"/>
              <a:t>第四级</a:t>
            </a:r>
            <a:endParaRPr lang="zh-CN" altLang="en-US"/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A39F9-D200-45FC-9E61-110D9A5BAF8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20796" y="6377460"/>
            <a:ext cx="5115205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184566" y="6476999"/>
            <a:ext cx="978485" cy="274320"/>
          </a:xfrm>
          <a:prstGeom prst="rect">
            <a:avLst/>
          </a:prstGeom>
        </p:spPr>
        <p:txBody>
          <a:bodyPr/>
          <a:lstStyle/>
          <a:p>
            <a:fld id="{7399BF42-5102-49C8-AA57-81F626DEF2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04208" y="1465029"/>
            <a:ext cx="10769600" cy="1673352"/>
          </a:xfrm>
        </p:spPr>
        <p:txBody>
          <a:bodyPr vert="horz" lIns="91440" tIns="0" rIns="45720" bIns="0" rtlCol="0" anchor="b" anchorCtr="0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>
                <a:solidFill>
                  <a:schemeClr val="bg1"/>
                </a:solidFill>
              </a:defRPr>
            </a:lvl1pPr>
          </a:lstStyle>
          <a:p>
            <a:r>
              <a:rPr kumimoji="0" lang="zh-CN" altLang="en-US" dirty="0"/>
              <a:t>单击此处编辑母版标题样式</a:t>
            </a:r>
            <a:endParaRPr kumimoji="0" 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903215" y="3161412"/>
            <a:ext cx="10769600" cy="1499616"/>
          </a:xfrm>
        </p:spPr>
        <p:txBody>
          <a:bodyPr lIns="118872" tIns="0" rIns="45720" bIns="0" anchor="t" anchorCtr="0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zh-CN" altLang="en-US" dirty="0"/>
              <a:t>单击以编辑母版副标题样式</a:t>
            </a:r>
            <a:endParaRPr kumimoji="0"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A39F9-D200-45FC-9E61-110D9A5BAF8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184566" y="6476999"/>
            <a:ext cx="978485" cy="274320"/>
          </a:xfrm>
          <a:prstGeom prst="rect">
            <a:avLst/>
          </a:prstGeom>
        </p:spPr>
        <p:txBody>
          <a:bodyPr/>
          <a:lstStyle/>
          <a:p>
            <a:fld id="{7399BF42-5102-49C8-AA57-81F626DEF2C8}" type="slidenum">
              <a:rPr lang="zh-CN" altLang="en-US" smtClean="0"/>
            </a:fld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0" y="6165304"/>
            <a:ext cx="12192000" cy="692696"/>
          </a:xfrm>
          <a:prstGeom prst="rect">
            <a:avLst/>
          </a:prstGeom>
          <a:solidFill>
            <a:srgbClr val="9507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/>
        </p:nvSpPr>
        <p:spPr bwMode="invGray">
          <a:xfrm>
            <a:off x="0" y="6093296"/>
            <a:ext cx="12192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7" y="6215689"/>
            <a:ext cx="2182224" cy="6147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461645" marR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defRPr sz="2800" b="1"/>
            </a:lvl1pPr>
            <a:lvl2pPr marL="8001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defRPr sz="2400"/>
            </a:lvl2pPr>
            <a:lvl3pPr marL="111125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1600"/>
            </a:lvl3pPr>
            <a:lvl4pPr marL="1318895" marR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1400"/>
            </a:lvl4pPr>
            <a:lvl5pPr marL="1529080" marR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1400"/>
            </a:lvl5pPr>
          </a:lstStyle>
          <a:p>
            <a:pPr lvl="0" eaLnBrk="1" latinLnBrk="0" hangingPunct="1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eaLnBrk="1" latinLnBrk="0" hangingPunct="1"/>
            <a:r>
              <a:rPr lang="zh-CN" altLang="en-US" dirty="0"/>
              <a:t>第二级</a:t>
            </a:r>
            <a:endParaRPr lang="zh-CN" altLang="en-US" dirty="0"/>
          </a:p>
          <a:p>
            <a:pPr marL="1111250" marR="0" lvl="2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dirty="0"/>
              <a:t>第三级</a:t>
            </a:r>
            <a:r>
              <a:rPr lang="zh-CN" altLang="en-US" sz="1600" dirty="0">
                <a:solidFill>
                  <a:schemeClr val="tx1"/>
                </a:solidFill>
              </a:rPr>
              <a:t>基于注意力图卷积泊车算法</a:t>
            </a:r>
            <a:endParaRPr lang="zh-CN" altLang="en-US" sz="1600" dirty="0">
              <a:solidFill>
                <a:schemeClr val="tx1"/>
              </a:solidFill>
            </a:endParaRPr>
          </a:p>
          <a:p>
            <a:pPr lvl="2" eaLnBrk="1" latinLnBrk="0" hangingPunct="1"/>
            <a:endParaRPr lang="zh-CN" altLang="en-US" dirty="0"/>
          </a:p>
          <a:p>
            <a:pPr lvl="3" eaLnBrk="1" latinLnBrk="0" hangingPunct="1"/>
            <a:r>
              <a:rPr lang="zh-CN" altLang="en-US" dirty="0"/>
              <a:t>第四级</a:t>
            </a:r>
            <a:endParaRPr lang="zh-CN" altLang="en-US" dirty="0"/>
          </a:p>
          <a:p>
            <a:pPr lvl="4" eaLnBrk="1" latinLnBrk="0" hangingPunct="1"/>
            <a:r>
              <a:rPr lang="zh-CN" altLang="en-US" dirty="0"/>
              <a:t>第五级</a:t>
            </a:r>
            <a:endParaRPr kumimoji="0" lang="en-US" altLang="zh-CN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A39F9-D200-45FC-9E61-110D9A5BAF8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349" y="251670"/>
            <a:ext cx="6369731" cy="670762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kumimoji="0" lang="zh-CN" altLang="en-US" dirty="0"/>
              <a:t>单击此处编辑母版标题样式</a:t>
            </a:r>
            <a:endParaRPr kumimoji="0" lang="en-US" dirty="0"/>
          </a:p>
        </p:txBody>
      </p:sp>
      <p:sp>
        <p:nvSpPr>
          <p:cNvPr id="7" name="矩形 6"/>
          <p:cNvSpPr/>
          <p:nvPr userDrawn="1"/>
        </p:nvSpPr>
        <p:spPr>
          <a:xfrm>
            <a:off x="13970" y="0"/>
            <a:ext cx="1066165" cy="25146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CN" altLang="en-US" sz="1400" dirty="0">
                <a:solidFill>
                  <a:schemeClr val="tx1"/>
                </a:solidFill>
              </a:rPr>
              <a:t>个人介绍</a:t>
            </a:r>
            <a:endParaRPr lang="zh-CN" altLang="en-US" sz="1400" dirty="0">
              <a:solidFill>
                <a:schemeClr val="tx1"/>
              </a:solidFill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7595870" y="0"/>
            <a:ext cx="3327400" cy="25146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sz="1400" dirty="0">
                <a:solidFill>
                  <a:schemeClr val="tx1"/>
                </a:solidFill>
              </a:rPr>
              <a:t>试讲</a:t>
            </a:r>
            <a:r>
              <a:rPr lang="en-US" altLang="zh-CN" sz="1400" dirty="0">
                <a:solidFill>
                  <a:schemeClr val="tx1"/>
                </a:solidFill>
              </a:rPr>
              <a:t> PointNet</a:t>
            </a:r>
            <a:r>
              <a:rPr lang="zh-CN" altLang="en-US" sz="1400" dirty="0">
                <a:solidFill>
                  <a:schemeClr val="tx1"/>
                </a:solidFill>
              </a:rPr>
              <a:t>：</a:t>
            </a:r>
            <a:r>
              <a:rPr lang="en-US" altLang="zh-CN" sz="1400" dirty="0">
                <a:solidFill>
                  <a:schemeClr val="tx1"/>
                </a:solidFill>
              </a:rPr>
              <a:t>3D</a:t>
            </a:r>
            <a:r>
              <a:rPr lang="zh-CN" altLang="en-US" sz="1400" dirty="0">
                <a:solidFill>
                  <a:schemeClr val="tx1"/>
                </a:solidFill>
              </a:rPr>
              <a:t>点云表示学习网路</a:t>
            </a:r>
            <a:endParaRPr lang="zh-CN" altLang="en-US" sz="1400" dirty="0">
              <a:solidFill>
                <a:schemeClr val="tx1"/>
              </a:solidFill>
            </a:endParaRPr>
          </a:p>
        </p:txBody>
      </p:sp>
      <p:sp>
        <p:nvSpPr>
          <p:cNvPr id="13" name="矩形 12"/>
          <p:cNvSpPr/>
          <p:nvPr userDrawn="1"/>
        </p:nvSpPr>
        <p:spPr>
          <a:xfrm>
            <a:off x="1068705" y="0"/>
            <a:ext cx="3473450" cy="25146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1400" dirty="0">
                <a:solidFill>
                  <a:schemeClr val="tx1"/>
                </a:solidFill>
                <a:sym typeface="+mn-ea"/>
              </a:rPr>
              <a:t>研究方向：基于预训练的无人车表示学习</a:t>
            </a:r>
            <a:endParaRPr lang="zh-CN" sz="1400" dirty="0">
              <a:solidFill>
                <a:schemeClr val="tx1"/>
              </a:solidFill>
            </a:endParaRPr>
          </a:p>
        </p:txBody>
      </p:sp>
      <p:sp>
        <p:nvSpPr>
          <p:cNvPr id="6" name="矩形 5"/>
          <p:cNvSpPr/>
          <p:nvPr userDrawn="1">
            <p:custDataLst>
              <p:tags r:id="rId2"/>
            </p:custDataLst>
          </p:nvPr>
        </p:nvSpPr>
        <p:spPr>
          <a:xfrm>
            <a:off x="4547235" y="0"/>
            <a:ext cx="3037205" cy="25146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sz="1400" dirty="0">
                <a:solidFill>
                  <a:schemeClr val="tx1"/>
                </a:solidFill>
                <a:sym typeface="+mn-ea"/>
              </a:rPr>
              <a:t>项目实践：智能机器人部署落地</a:t>
            </a:r>
            <a:endParaRPr lang="zh-CN" sz="1400" dirty="0">
              <a:solidFill>
                <a:schemeClr val="tx1"/>
              </a:solidFill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>
            <a:off x="10923270" y="0"/>
            <a:ext cx="1241425" cy="25146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sz="1400" dirty="0">
                <a:solidFill>
                  <a:schemeClr val="tx1"/>
                </a:solidFill>
              </a:rPr>
              <a:t>研究计划</a:t>
            </a:r>
            <a:endParaRPr lang="zh-CN"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 bwMode="invGray">
          <a:xfrm>
            <a:off x="0" y="5949280"/>
            <a:ext cx="12192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43563" y="1969376"/>
            <a:ext cx="10684256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431371" y="3679304"/>
            <a:ext cx="10696448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kumimoji="0" lang="zh-CN" altLang="en-US"/>
              <a:t>编辑母版文本样式</a:t>
            </a:r>
            <a:endParaRPr kumimoji="0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A39F9-D200-45FC-9E61-110D9A5BAF8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/>
              <a:t>单击此处编辑母版标题样式</a:t>
            </a:r>
            <a:endParaRPr kumimoji="0" 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09600" y="836712"/>
            <a:ext cx="5384800" cy="5561040"/>
          </a:xfrm>
        </p:spPr>
        <p:txBody>
          <a:bodyPr lIns="9144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zh-CN" altLang="en-US"/>
              <a:t>编辑母版文本样式</a:t>
            </a:r>
            <a:endParaRPr lang="zh-CN" altLang="en-US"/>
          </a:p>
          <a:p>
            <a:pPr lvl="1" eaLnBrk="1" latinLnBrk="0" hangingPunct="1"/>
            <a:r>
              <a:rPr lang="zh-CN" altLang="en-US"/>
              <a:t>第二级</a:t>
            </a:r>
            <a:endParaRPr lang="zh-CN" altLang="en-US"/>
          </a:p>
          <a:p>
            <a:pPr lvl="2" eaLnBrk="1" latinLnBrk="0" hangingPunct="1"/>
            <a:r>
              <a:rPr lang="zh-CN" altLang="en-US"/>
              <a:t>第三级</a:t>
            </a:r>
            <a:endParaRPr lang="zh-CN" altLang="en-US"/>
          </a:p>
          <a:p>
            <a:pPr lvl="3" eaLnBrk="1" latinLnBrk="0" hangingPunct="1"/>
            <a:r>
              <a:rPr lang="zh-CN" altLang="en-US"/>
              <a:t>第四级</a:t>
            </a:r>
            <a:endParaRPr lang="zh-CN" altLang="en-US"/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97600" y="836712"/>
            <a:ext cx="5384800" cy="556104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zh-CN" altLang="en-US"/>
              <a:t>编辑母版文本样式</a:t>
            </a:r>
            <a:endParaRPr lang="zh-CN" altLang="en-US"/>
          </a:p>
          <a:p>
            <a:pPr lvl="1" eaLnBrk="1" latinLnBrk="0" hangingPunct="1"/>
            <a:r>
              <a:rPr lang="zh-CN" altLang="en-US"/>
              <a:t>第二级</a:t>
            </a:r>
            <a:endParaRPr lang="zh-CN" altLang="en-US"/>
          </a:p>
          <a:p>
            <a:pPr lvl="2" eaLnBrk="1" latinLnBrk="0" hangingPunct="1"/>
            <a:r>
              <a:rPr lang="zh-CN" altLang="en-US"/>
              <a:t>第三级</a:t>
            </a:r>
            <a:endParaRPr lang="zh-CN" altLang="en-US"/>
          </a:p>
          <a:p>
            <a:pPr lvl="3" eaLnBrk="1" latinLnBrk="0" hangingPunct="1"/>
            <a:r>
              <a:rPr lang="zh-CN" altLang="en-US"/>
              <a:t>第四级</a:t>
            </a:r>
            <a:endParaRPr lang="zh-CN" altLang="en-US"/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A39F9-D200-45FC-9E61-110D9A5BAF8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1184566" y="6476999"/>
            <a:ext cx="978485" cy="274320"/>
          </a:xfrm>
          <a:prstGeom prst="rect">
            <a:avLst/>
          </a:prstGeom>
        </p:spPr>
        <p:txBody>
          <a:bodyPr/>
          <a:lstStyle/>
          <a:p>
            <a:fld id="{7399BF42-5102-49C8-AA57-81F626DEF2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20688"/>
          </a:xfrm>
        </p:spPr>
        <p:txBody>
          <a:bodyPr/>
          <a:lstStyle>
            <a:lvl1pPr>
              <a:defRPr/>
            </a:lvl1pPr>
          </a:lstStyle>
          <a:p>
            <a:r>
              <a:rPr kumimoji="0" lang="zh-CN" altLang="en-US"/>
              <a:t>单击此处编辑母版标题样式</a:t>
            </a:r>
            <a:endParaRPr kumimoji="0"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541174" y="817241"/>
            <a:ext cx="5386917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zh-CN" altLang="en-US"/>
              <a:t>编辑母版文本样式</a:t>
            </a:r>
            <a:endParaRPr kumimoji="0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527382" y="1565944"/>
            <a:ext cx="5386917" cy="438333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zh-CN" altLang="en-US"/>
              <a:t>编辑母版文本样式</a:t>
            </a:r>
            <a:endParaRPr lang="zh-CN" altLang="en-US"/>
          </a:p>
          <a:p>
            <a:pPr lvl="1" eaLnBrk="1" latinLnBrk="0" hangingPunct="1"/>
            <a:r>
              <a:rPr lang="zh-CN" altLang="en-US"/>
              <a:t>第二级</a:t>
            </a:r>
            <a:endParaRPr lang="zh-CN" altLang="en-US"/>
          </a:p>
          <a:p>
            <a:pPr lvl="2" eaLnBrk="1" latinLnBrk="0" hangingPunct="1"/>
            <a:r>
              <a:rPr lang="zh-CN" altLang="en-US"/>
              <a:t>第三级</a:t>
            </a:r>
            <a:endParaRPr lang="zh-CN" altLang="en-US"/>
          </a:p>
          <a:p>
            <a:pPr lvl="3" eaLnBrk="1" latinLnBrk="0" hangingPunct="1"/>
            <a:r>
              <a:rPr lang="zh-CN" altLang="en-US"/>
              <a:t>第四级</a:t>
            </a:r>
            <a:endParaRPr lang="zh-CN" altLang="en-US"/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11149" y="815420"/>
            <a:ext cx="5389033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zh-CN" altLang="en-US"/>
              <a:t>编辑母版文本样式</a:t>
            </a:r>
            <a:endParaRPr kumimoji="0"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11149" y="1565944"/>
            <a:ext cx="5389033" cy="438333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zh-CN" altLang="en-US"/>
              <a:t>编辑母版文本样式</a:t>
            </a:r>
            <a:endParaRPr lang="zh-CN" altLang="en-US"/>
          </a:p>
          <a:p>
            <a:pPr lvl="1" eaLnBrk="1" latinLnBrk="0" hangingPunct="1"/>
            <a:r>
              <a:rPr lang="zh-CN" altLang="en-US"/>
              <a:t>第二级</a:t>
            </a:r>
            <a:endParaRPr lang="zh-CN" altLang="en-US"/>
          </a:p>
          <a:p>
            <a:pPr lvl="2" eaLnBrk="1" latinLnBrk="0" hangingPunct="1"/>
            <a:r>
              <a:rPr lang="zh-CN" altLang="en-US"/>
              <a:t>第三级</a:t>
            </a:r>
            <a:endParaRPr lang="zh-CN" altLang="en-US"/>
          </a:p>
          <a:p>
            <a:pPr lvl="3" eaLnBrk="1" latinLnBrk="0" hangingPunct="1"/>
            <a:r>
              <a:rPr lang="zh-CN" altLang="en-US"/>
              <a:t>第四级</a:t>
            </a:r>
            <a:endParaRPr lang="zh-CN" altLang="en-US"/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A39F9-D200-45FC-9E61-110D9A5BAF89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/>
              <a:t>单击此处编辑母版标题样式</a:t>
            </a:r>
            <a:endParaRPr kumimoji="0" 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A39F9-D200-45FC-9E61-110D9A5BAF8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1184566" y="6476999"/>
            <a:ext cx="978485" cy="274320"/>
          </a:xfrm>
          <a:prstGeom prst="rect">
            <a:avLst/>
          </a:prstGeom>
        </p:spPr>
        <p:txBody>
          <a:bodyPr/>
          <a:lstStyle/>
          <a:p>
            <a:fld id="{7399BF42-5102-49C8-AA57-81F626DEF2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A39F9-D200-45FC-9E61-110D9A5BAF8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1184566" y="6476999"/>
            <a:ext cx="978485" cy="274320"/>
          </a:xfrm>
          <a:prstGeom prst="rect">
            <a:avLst/>
          </a:prstGeom>
        </p:spPr>
        <p:txBody>
          <a:bodyPr/>
          <a:lstStyle/>
          <a:p>
            <a:fld id="{7399BF42-5102-49C8-AA57-81F626DEF2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2008"/>
            <a:ext cx="3791744" cy="548680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</a:lstStyle>
          <a:p>
            <a:r>
              <a:rPr kumimoji="0" lang="zh-CN" altLang="en-US"/>
              <a:t>单击此处编辑母版标题样式</a:t>
            </a:r>
            <a:endParaRPr kumimoji="0"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4025837" y="886340"/>
            <a:ext cx="7894188" cy="506294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zh-CN" altLang="en-US"/>
              <a:t>编辑母版文本样式</a:t>
            </a:r>
            <a:endParaRPr lang="zh-CN" altLang="en-US"/>
          </a:p>
          <a:p>
            <a:pPr lvl="1" eaLnBrk="1" latinLnBrk="0" hangingPunct="1"/>
            <a:r>
              <a:rPr lang="zh-CN" altLang="en-US"/>
              <a:t>第二级</a:t>
            </a:r>
            <a:endParaRPr lang="zh-CN" altLang="en-US"/>
          </a:p>
          <a:p>
            <a:pPr lvl="2" eaLnBrk="1" latinLnBrk="0" hangingPunct="1"/>
            <a:r>
              <a:rPr lang="zh-CN" altLang="en-US"/>
              <a:t>第三级</a:t>
            </a:r>
            <a:endParaRPr lang="zh-CN" altLang="en-US"/>
          </a:p>
          <a:p>
            <a:pPr lvl="3" eaLnBrk="1" latinLnBrk="0" hangingPunct="1"/>
            <a:r>
              <a:rPr lang="zh-CN" altLang="en-US"/>
              <a:t>第四级</a:t>
            </a:r>
            <a:endParaRPr lang="zh-CN" altLang="en-US"/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223784" y="873224"/>
            <a:ext cx="3291840" cy="507605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kumimoji="0" lang="zh-CN" altLang="en-US"/>
              <a:t>编辑母版文本样式</a:t>
            </a:r>
            <a:endParaRPr kumimoji="0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A39F9-D200-45FC-9E61-110D9A5BAF8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2" name="矩形 11"/>
          <p:cNvSpPr/>
          <p:nvPr/>
        </p:nvSpPr>
        <p:spPr bwMode="invGray">
          <a:xfrm>
            <a:off x="3807649" y="0"/>
            <a:ext cx="6096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矩形 8"/>
          <p:cNvSpPr/>
          <p:nvPr/>
        </p:nvSpPr>
        <p:spPr bwMode="invGray">
          <a:xfrm>
            <a:off x="3807649" y="0"/>
            <a:ext cx="6096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461645" marR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defRPr sz="2800" b="1"/>
            </a:lvl1pPr>
            <a:lvl2pPr marL="8001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defRPr sz="2400"/>
            </a:lvl2pPr>
            <a:lvl3pPr marL="111125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1600"/>
            </a:lvl3pPr>
            <a:lvl4pPr marL="1318895" marR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1400"/>
            </a:lvl4pPr>
            <a:lvl5pPr marL="1529080" marR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1400"/>
            </a:lvl5pPr>
          </a:lstStyle>
          <a:p>
            <a:pPr lvl="0" eaLnBrk="1" latinLnBrk="0" hangingPunct="1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eaLnBrk="1" latinLnBrk="0" hangingPunct="1"/>
            <a:r>
              <a:rPr lang="zh-CN" altLang="en-US" dirty="0"/>
              <a:t>第二级</a:t>
            </a:r>
            <a:endParaRPr lang="zh-CN" altLang="en-US" dirty="0"/>
          </a:p>
          <a:p>
            <a:pPr marL="1111250" marR="0" lvl="2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dirty="0"/>
              <a:t>第三级</a:t>
            </a:r>
            <a:endParaRPr lang="zh-CN" altLang="en-US" sz="1600" dirty="0">
              <a:solidFill>
                <a:schemeClr val="tx1"/>
              </a:solidFill>
            </a:endParaRPr>
          </a:p>
          <a:p>
            <a:pPr lvl="2" eaLnBrk="1" latinLnBrk="0" hangingPunct="1"/>
            <a:endParaRPr lang="zh-CN" altLang="en-US" dirty="0"/>
          </a:p>
          <a:p>
            <a:pPr lvl="3" eaLnBrk="1" latinLnBrk="0" hangingPunct="1"/>
            <a:r>
              <a:rPr lang="zh-CN" altLang="en-US" dirty="0"/>
              <a:t>第四级</a:t>
            </a:r>
            <a:endParaRPr lang="zh-CN" altLang="en-US" dirty="0"/>
          </a:p>
          <a:p>
            <a:pPr lvl="4" eaLnBrk="1" latinLnBrk="0" hangingPunct="1"/>
            <a:r>
              <a:rPr lang="zh-CN" altLang="en-US" dirty="0"/>
              <a:t>第五级</a:t>
            </a:r>
            <a:endParaRPr kumimoji="0" lang="en-US" altLang="zh-CN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A39F9-D200-45FC-9E61-110D9A5BAF8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349" y="251670"/>
            <a:ext cx="6369731" cy="670762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kumimoji="0" lang="zh-CN" altLang="en-US" dirty="0"/>
              <a:t>单击此处编辑母版标题样式</a:t>
            </a:r>
            <a:endParaRPr kumimoji="0" lang="en-US" dirty="0"/>
          </a:p>
        </p:txBody>
      </p:sp>
      <p:sp>
        <p:nvSpPr>
          <p:cNvPr id="9" name="矩形 8"/>
          <p:cNvSpPr/>
          <p:nvPr userDrawn="1">
            <p:custDataLst>
              <p:tags r:id="rId2"/>
            </p:custDataLst>
          </p:nvPr>
        </p:nvSpPr>
        <p:spPr>
          <a:xfrm>
            <a:off x="13970" y="0"/>
            <a:ext cx="760730" cy="25146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lvl="0" algn="ctr"/>
            <a:r>
              <a:rPr lang="zh-CN" altLang="en-US" sz="1400" dirty="0">
                <a:solidFill>
                  <a:schemeClr val="tx1"/>
                </a:solidFill>
              </a:rPr>
              <a:t>概述</a:t>
            </a:r>
            <a:endParaRPr lang="zh-CN" altLang="en-US" sz="1400" dirty="0">
              <a:solidFill>
                <a:schemeClr val="tx1"/>
              </a:solidFill>
            </a:endParaRPr>
          </a:p>
        </p:txBody>
      </p:sp>
      <p:sp>
        <p:nvSpPr>
          <p:cNvPr id="11" name="矩形 10"/>
          <p:cNvSpPr/>
          <p:nvPr userDrawn="1">
            <p:custDataLst>
              <p:tags r:id="rId3"/>
            </p:custDataLst>
          </p:nvPr>
        </p:nvSpPr>
        <p:spPr>
          <a:xfrm>
            <a:off x="11370945" y="0"/>
            <a:ext cx="793750" cy="25146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sz="1400" dirty="0">
                <a:solidFill>
                  <a:schemeClr val="tx1"/>
                </a:solidFill>
              </a:rPr>
              <a:t>总结</a:t>
            </a:r>
            <a:endParaRPr lang="zh-CN" sz="1400" dirty="0">
              <a:solidFill>
                <a:schemeClr val="tx1"/>
              </a:solidFill>
            </a:endParaRPr>
          </a:p>
        </p:txBody>
      </p:sp>
      <p:sp>
        <p:nvSpPr>
          <p:cNvPr id="14" name="矩形 13"/>
          <p:cNvSpPr/>
          <p:nvPr userDrawn="1">
            <p:custDataLst>
              <p:tags r:id="rId4"/>
            </p:custDataLst>
          </p:nvPr>
        </p:nvSpPr>
        <p:spPr>
          <a:xfrm>
            <a:off x="774700" y="0"/>
            <a:ext cx="1489710" cy="25146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dirty="0">
                <a:solidFill>
                  <a:schemeClr val="tx1"/>
                </a:solidFill>
              </a:rPr>
              <a:t>研究现状调研</a:t>
            </a:r>
            <a:endParaRPr lang="zh-CN" altLang="en-US" sz="1400" dirty="0">
              <a:solidFill>
                <a:schemeClr val="tx1"/>
              </a:solidFill>
            </a:endParaRPr>
          </a:p>
        </p:txBody>
      </p:sp>
      <p:sp>
        <p:nvSpPr>
          <p:cNvPr id="15" name="矩形 14"/>
          <p:cNvSpPr/>
          <p:nvPr userDrawn="1">
            <p:custDataLst>
              <p:tags r:id="rId5"/>
            </p:custDataLst>
          </p:nvPr>
        </p:nvSpPr>
        <p:spPr>
          <a:xfrm>
            <a:off x="2264410" y="0"/>
            <a:ext cx="2878455" cy="25146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dirty="0">
                <a:solidFill>
                  <a:schemeClr val="tx1"/>
                </a:solidFill>
              </a:rPr>
              <a:t>二维图像预训练</a:t>
            </a:r>
            <a:endParaRPr lang="zh-CN" altLang="en-US" sz="1400" dirty="0">
              <a:solidFill>
                <a:schemeClr val="tx1"/>
              </a:solidFill>
            </a:endParaRPr>
          </a:p>
        </p:txBody>
      </p:sp>
      <p:sp>
        <p:nvSpPr>
          <p:cNvPr id="17" name="矩形 16"/>
          <p:cNvSpPr/>
          <p:nvPr userDrawn="1">
            <p:custDataLst>
              <p:tags r:id="rId6"/>
            </p:custDataLst>
          </p:nvPr>
        </p:nvSpPr>
        <p:spPr>
          <a:xfrm>
            <a:off x="8161020" y="0"/>
            <a:ext cx="3209925" cy="25146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dirty="0">
                <a:solidFill>
                  <a:schemeClr val="tx1"/>
                </a:solidFill>
              </a:rPr>
              <a:t>四维时序预训练</a:t>
            </a:r>
            <a:endParaRPr lang="zh-CN" altLang="en-US" sz="1400" dirty="0">
              <a:solidFill>
                <a:schemeClr val="tx1"/>
              </a:solidFill>
            </a:endParaRPr>
          </a:p>
        </p:txBody>
      </p:sp>
      <p:sp>
        <p:nvSpPr>
          <p:cNvPr id="18" name="矩形 17"/>
          <p:cNvSpPr/>
          <p:nvPr userDrawn="1">
            <p:custDataLst>
              <p:tags r:id="rId7"/>
            </p:custDataLst>
          </p:nvPr>
        </p:nvSpPr>
        <p:spPr>
          <a:xfrm>
            <a:off x="5132070" y="0"/>
            <a:ext cx="3028950" cy="25146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dirty="0">
                <a:solidFill>
                  <a:schemeClr val="tx1"/>
                </a:solidFill>
              </a:rPr>
              <a:t>三维点云预训练</a:t>
            </a:r>
            <a:endParaRPr lang="zh-CN" altLang="en-US"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3339" y="72008"/>
            <a:ext cx="3456384" cy="548680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</a:lstStyle>
          <a:p>
            <a:r>
              <a:rPr kumimoji="0" lang="zh-CN" altLang="en-US"/>
              <a:t>单击此处编辑母版标题样式</a:t>
            </a:r>
            <a:endParaRPr kumimoji="0" lang="en-US" dirty="0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71741" y="1484808"/>
            <a:ext cx="8329863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zh-CN" altLang="en-US"/>
              <a:t>单击图标添加图片</a:t>
            </a:r>
            <a:endParaRPr kumimoji="0" 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219456" y="1728216"/>
            <a:ext cx="329184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kumimoji="0" lang="zh-CN" altLang="en-US"/>
              <a:t>编辑母版文本样式</a:t>
            </a:r>
            <a:endParaRPr kumimoji="0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219456" y="1170432"/>
            <a:ext cx="3364992" cy="201168"/>
          </a:xfrm>
        </p:spPr>
        <p:txBody>
          <a:bodyPr/>
          <a:lstStyle/>
          <a:p>
            <a:fld id="{AAAA39F9-D200-45FC-9E61-110D9A5BAF89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3807649" y="0"/>
            <a:ext cx="6096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矩形 8"/>
          <p:cNvSpPr/>
          <p:nvPr/>
        </p:nvSpPr>
        <p:spPr bwMode="invGray">
          <a:xfrm>
            <a:off x="3807649" y="0"/>
            <a:ext cx="6096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47744" y="1170432"/>
            <a:ext cx="6925056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1119104" y="1170432"/>
            <a:ext cx="978485" cy="201168"/>
          </a:xfrm>
          <a:prstGeom prst="rect">
            <a:avLst/>
          </a:prstGeom>
        </p:spPr>
        <p:txBody>
          <a:bodyPr/>
          <a:lstStyle/>
          <a:p>
            <a:fld id="{7399BF42-5102-49C8-AA57-81F626DEF2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CN" altLang="en-US"/>
              <a:t>编辑母版文本样式</a:t>
            </a:r>
            <a:endParaRPr lang="zh-CN" altLang="en-US"/>
          </a:p>
          <a:p>
            <a:pPr lvl="1" eaLnBrk="1" latinLnBrk="0" hangingPunct="1"/>
            <a:r>
              <a:rPr lang="zh-CN" altLang="en-US"/>
              <a:t>第二级</a:t>
            </a:r>
            <a:endParaRPr lang="zh-CN" altLang="en-US"/>
          </a:p>
          <a:p>
            <a:pPr lvl="2" eaLnBrk="1" latinLnBrk="0" hangingPunct="1"/>
            <a:r>
              <a:rPr lang="zh-CN" altLang="en-US"/>
              <a:t>第三级</a:t>
            </a:r>
            <a:endParaRPr lang="zh-CN" altLang="en-US"/>
          </a:p>
          <a:p>
            <a:pPr lvl="3" eaLnBrk="1" latinLnBrk="0" hangingPunct="1"/>
            <a:r>
              <a:rPr lang="zh-CN" altLang="en-US"/>
              <a:t>第四级</a:t>
            </a:r>
            <a:endParaRPr lang="zh-CN" altLang="en-US"/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A39F9-D200-45FC-9E61-110D9A5BAF8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184566" y="6476999"/>
            <a:ext cx="978485" cy="274320"/>
          </a:xfrm>
          <a:prstGeom prst="rect">
            <a:avLst/>
          </a:prstGeom>
        </p:spPr>
        <p:txBody>
          <a:bodyPr/>
          <a:lstStyle/>
          <a:p>
            <a:fld id="{7399BF42-5102-49C8-AA57-81F626DEF2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 bwMode="invGray">
          <a:xfrm>
            <a:off x="8798560" y="0"/>
            <a:ext cx="6096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矩形 7"/>
          <p:cNvSpPr/>
          <p:nvPr/>
        </p:nvSpPr>
        <p:spPr bwMode="ltGray">
          <a:xfrm>
            <a:off x="8863584" y="0"/>
            <a:ext cx="33528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042400" y="274641"/>
            <a:ext cx="2540000" cy="5851525"/>
          </a:xfrm>
        </p:spPr>
        <p:txBody>
          <a:bodyPr vert="eaVert"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304801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zh-CN" altLang="en-US"/>
              <a:t>编辑母版文本样式</a:t>
            </a:r>
            <a:endParaRPr lang="zh-CN" altLang="en-US"/>
          </a:p>
          <a:p>
            <a:pPr lvl="1" eaLnBrk="1" latinLnBrk="0" hangingPunct="1"/>
            <a:r>
              <a:rPr lang="zh-CN" altLang="en-US"/>
              <a:t>第二级</a:t>
            </a:r>
            <a:endParaRPr lang="zh-CN" altLang="en-US"/>
          </a:p>
          <a:p>
            <a:pPr lvl="2" eaLnBrk="1" latinLnBrk="0" hangingPunct="1"/>
            <a:r>
              <a:rPr lang="zh-CN" altLang="en-US"/>
              <a:t>第三级</a:t>
            </a:r>
            <a:endParaRPr lang="zh-CN" altLang="en-US"/>
          </a:p>
          <a:p>
            <a:pPr lvl="3" eaLnBrk="1" latinLnBrk="0" hangingPunct="1"/>
            <a:r>
              <a:rPr lang="zh-CN" altLang="en-US"/>
              <a:t>第四级</a:t>
            </a:r>
            <a:endParaRPr lang="zh-CN" altLang="en-US"/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A39F9-D200-45FC-9E61-110D9A5BAF8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20796" y="6377460"/>
            <a:ext cx="5115205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184566" y="6476999"/>
            <a:ext cx="978485" cy="274320"/>
          </a:xfrm>
          <a:prstGeom prst="rect">
            <a:avLst/>
          </a:prstGeom>
        </p:spPr>
        <p:txBody>
          <a:bodyPr/>
          <a:lstStyle/>
          <a:p>
            <a:fld id="{7399BF42-5102-49C8-AA57-81F626DEF2C8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225425" y="103632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04208" y="1465029"/>
            <a:ext cx="10769600" cy="1673352"/>
          </a:xfrm>
        </p:spPr>
        <p:txBody>
          <a:bodyPr vert="horz" lIns="91440" tIns="0" rIns="45720" bIns="0" rtlCol="0" anchor="b" anchorCtr="0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>
                <a:solidFill>
                  <a:schemeClr val="bg1"/>
                </a:solidFill>
              </a:defRPr>
            </a:lvl1pPr>
          </a:lstStyle>
          <a:p>
            <a:r>
              <a:rPr kumimoji="0" lang="zh-CN" altLang="en-US" dirty="0"/>
              <a:t>单击此处编辑母版标题样式</a:t>
            </a:r>
            <a:endParaRPr kumimoji="0" 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903215" y="3161412"/>
            <a:ext cx="10769600" cy="1499616"/>
          </a:xfrm>
        </p:spPr>
        <p:txBody>
          <a:bodyPr lIns="118872" tIns="0" rIns="45720" bIns="0" anchor="t" anchorCtr="0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zh-CN" altLang="en-US" dirty="0"/>
              <a:t>单击以编辑母版副标题样式</a:t>
            </a:r>
            <a:endParaRPr kumimoji="0"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A39F9-D200-45FC-9E61-110D9A5BAF8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184566" y="6476999"/>
            <a:ext cx="978485" cy="274320"/>
          </a:xfrm>
          <a:prstGeom prst="rect">
            <a:avLst/>
          </a:prstGeom>
        </p:spPr>
        <p:txBody>
          <a:bodyPr/>
          <a:lstStyle/>
          <a:p>
            <a:fld id="{7399BF42-5102-49C8-AA57-81F626DEF2C8}" type="slidenum">
              <a:rPr lang="zh-CN" altLang="en-US" smtClean="0"/>
            </a:fld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0" y="6165304"/>
            <a:ext cx="12192000" cy="692696"/>
          </a:xfrm>
          <a:prstGeom prst="rect">
            <a:avLst/>
          </a:prstGeom>
          <a:solidFill>
            <a:srgbClr val="9507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/>
        </p:nvSpPr>
        <p:spPr bwMode="invGray">
          <a:xfrm>
            <a:off x="0" y="6093296"/>
            <a:ext cx="12192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7" y="6215689"/>
            <a:ext cx="2182224" cy="6147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内容占位符 24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rmAutofit/>
          </a:bodyPr>
          <a:lstStyle>
            <a:lvl1pPr marL="461645" marR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defRPr sz="2800" b="1"/>
            </a:lvl1pPr>
            <a:lvl2pPr marL="8001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defRPr sz="2400"/>
            </a:lvl2pPr>
            <a:lvl3pPr marL="111125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1600"/>
            </a:lvl3pPr>
            <a:lvl4pPr marL="1318895" marR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1400"/>
            </a:lvl4pPr>
            <a:lvl5pPr marL="1529080" marR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1400"/>
            </a:lvl5pPr>
          </a:lstStyle>
          <a:p>
            <a:pPr lvl="0" eaLnBrk="1" latinLnBrk="0" hangingPunct="1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eaLnBrk="1" latinLnBrk="0" hangingPunct="1"/>
            <a:r>
              <a:rPr lang="zh-CN" altLang="en-US" dirty="0"/>
              <a:t>第二级</a:t>
            </a:r>
            <a:endParaRPr lang="zh-CN" altLang="en-US" dirty="0"/>
          </a:p>
          <a:p>
            <a:pPr marL="1111250" marR="0" lvl="2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dirty="0"/>
              <a:t>第三级</a:t>
            </a:r>
            <a:endParaRPr lang="zh-CN" altLang="en-US" sz="1600" dirty="0">
              <a:solidFill>
                <a:schemeClr val="tx1"/>
              </a:solidFill>
            </a:endParaRPr>
          </a:p>
          <a:p>
            <a:pPr lvl="2" eaLnBrk="1" latinLnBrk="0" hangingPunct="1"/>
            <a:endParaRPr lang="zh-CN" altLang="en-US" dirty="0"/>
          </a:p>
          <a:p>
            <a:pPr lvl="3" eaLnBrk="1" latinLnBrk="0" hangingPunct="1"/>
            <a:r>
              <a:rPr lang="zh-CN" altLang="en-US" dirty="0"/>
              <a:t>第四级</a:t>
            </a:r>
            <a:endParaRPr lang="zh-CN" altLang="en-US" dirty="0"/>
          </a:p>
          <a:p>
            <a:pPr lvl="4" eaLnBrk="1" latinLnBrk="0" hangingPunct="1"/>
            <a:r>
              <a:rPr lang="zh-CN" altLang="en-US" dirty="0"/>
              <a:t>第五级</a:t>
            </a:r>
            <a:endParaRPr kumimoji="0" lang="en-US" altLang="zh-CN" dirty="0"/>
          </a:p>
        </p:txBody>
      </p:sp>
      <p:sp>
        <p:nvSpPr>
          <p:cNvPr id="26" name="日期占位符 2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AAAA39F9-D200-45FC-9E61-110D9A5BAF89}" type="datetimeFigureOut">
              <a:rPr lang="zh-CN" altLang="en-US" smtClean="0"/>
            </a:fld>
            <a:endParaRPr lang="zh-CN" altLang="en-US"/>
          </a:p>
        </p:txBody>
      </p:sp>
      <p:sp>
        <p:nvSpPr>
          <p:cNvPr id="27" name="页脚占位符 2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8" name="标题 27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239349" y="251670"/>
            <a:ext cx="6369731" cy="670762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kumimoji="0" lang="zh-CN" altLang="en-US" dirty="0"/>
              <a:t>单击此处编辑母版标题样式</a:t>
            </a:r>
            <a:endParaRPr kumimoji="0" lang="en-US" dirty="0"/>
          </a:p>
        </p:txBody>
      </p:sp>
      <p:sp>
        <p:nvSpPr>
          <p:cNvPr id="29" name="矩形 28"/>
          <p:cNvSpPr/>
          <p:nvPr userDrawn="1">
            <p:custDataLst>
              <p:tags r:id="rId6"/>
            </p:custDataLst>
          </p:nvPr>
        </p:nvSpPr>
        <p:spPr>
          <a:xfrm>
            <a:off x="13970" y="0"/>
            <a:ext cx="760730" cy="25146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lvl="0" algn="ctr"/>
            <a:r>
              <a:rPr lang="zh-CN" altLang="en-US" sz="1400" dirty="0">
                <a:solidFill>
                  <a:schemeClr val="tx1"/>
                </a:solidFill>
              </a:rPr>
              <a:t>概述</a:t>
            </a:r>
            <a:endParaRPr lang="zh-CN" altLang="en-US" sz="1400" dirty="0">
              <a:solidFill>
                <a:schemeClr val="tx1"/>
              </a:solidFill>
            </a:endParaRPr>
          </a:p>
        </p:txBody>
      </p:sp>
      <p:sp>
        <p:nvSpPr>
          <p:cNvPr id="30" name="矩形 29"/>
          <p:cNvSpPr/>
          <p:nvPr userDrawn="1">
            <p:custDataLst>
              <p:tags r:id="rId7"/>
            </p:custDataLst>
          </p:nvPr>
        </p:nvSpPr>
        <p:spPr>
          <a:xfrm>
            <a:off x="11370945" y="0"/>
            <a:ext cx="793750" cy="25146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sz="1400" dirty="0">
                <a:solidFill>
                  <a:schemeClr val="tx1"/>
                </a:solidFill>
              </a:rPr>
              <a:t>总结</a:t>
            </a:r>
            <a:endParaRPr lang="zh-CN" sz="1400" dirty="0">
              <a:solidFill>
                <a:schemeClr val="tx1"/>
              </a:solidFill>
            </a:endParaRPr>
          </a:p>
        </p:txBody>
      </p:sp>
      <p:sp>
        <p:nvSpPr>
          <p:cNvPr id="31" name="矩形 30"/>
          <p:cNvSpPr/>
          <p:nvPr userDrawn="1">
            <p:custDataLst>
              <p:tags r:id="rId8"/>
            </p:custDataLst>
          </p:nvPr>
        </p:nvSpPr>
        <p:spPr>
          <a:xfrm>
            <a:off x="774700" y="0"/>
            <a:ext cx="1489710" cy="25146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dirty="0">
                <a:solidFill>
                  <a:schemeClr val="tx1"/>
                </a:solidFill>
              </a:rPr>
              <a:t>研究现状调研</a:t>
            </a:r>
            <a:endParaRPr lang="zh-CN" altLang="en-US" sz="1400" dirty="0">
              <a:solidFill>
                <a:schemeClr val="tx1"/>
              </a:solidFill>
            </a:endParaRPr>
          </a:p>
        </p:txBody>
      </p:sp>
      <p:sp>
        <p:nvSpPr>
          <p:cNvPr id="32" name="矩形 31"/>
          <p:cNvSpPr/>
          <p:nvPr userDrawn="1">
            <p:custDataLst>
              <p:tags r:id="rId9"/>
            </p:custDataLst>
          </p:nvPr>
        </p:nvSpPr>
        <p:spPr>
          <a:xfrm>
            <a:off x="2264410" y="0"/>
            <a:ext cx="2878455" cy="25146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dirty="0">
                <a:solidFill>
                  <a:schemeClr val="tx1"/>
                </a:solidFill>
              </a:rPr>
              <a:t>二维图像预训练</a:t>
            </a:r>
            <a:endParaRPr lang="zh-CN" altLang="en-US" sz="1400" dirty="0">
              <a:solidFill>
                <a:schemeClr val="tx1"/>
              </a:solidFill>
            </a:endParaRPr>
          </a:p>
        </p:txBody>
      </p:sp>
      <p:sp>
        <p:nvSpPr>
          <p:cNvPr id="33" name="矩形 32"/>
          <p:cNvSpPr/>
          <p:nvPr userDrawn="1">
            <p:custDataLst>
              <p:tags r:id="rId10"/>
            </p:custDataLst>
          </p:nvPr>
        </p:nvSpPr>
        <p:spPr>
          <a:xfrm>
            <a:off x="8161020" y="0"/>
            <a:ext cx="3209925" cy="25146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dirty="0">
                <a:solidFill>
                  <a:schemeClr val="tx1"/>
                </a:solidFill>
              </a:rPr>
              <a:t>四维时序预训练</a:t>
            </a:r>
            <a:endParaRPr lang="zh-CN" altLang="en-US" sz="1400" dirty="0">
              <a:solidFill>
                <a:schemeClr val="tx1"/>
              </a:solidFill>
            </a:endParaRPr>
          </a:p>
        </p:txBody>
      </p:sp>
      <p:sp>
        <p:nvSpPr>
          <p:cNvPr id="34" name="矩形 33"/>
          <p:cNvSpPr/>
          <p:nvPr userDrawn="1">
            <p:custDataLst>
              <p:tags r:id="rId11"/>
            </p:custDataLst>
          </p:nvPr>
        </p:nvSpPr>
        <p:spPr>
          <a:xfrm>
            <a:off x="5132070" y="0"/>
            <a:ext cx="3028950" cy="25146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dirty="0">
                <a:solidFill>
                  <a:schemeClr val="tx1"/>
                </a:solidFill>
              </a:rPr>
              <a:t>三维点云预训练</a:t>
            </a:r>
            <a:endParaRPr lang="zh-CN" altLang="en-US"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 bwMode="invGray">
          <a:xfrm>
            <a:off x="0" y="5949280"/>
            <a:ext cx="12192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43563" y="1969376"/>
            <a:ext cx="10684256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431371" y="3679304"/>
            <a:ext cx="10696448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kumimoji="0" lang="zh-CN" altLang="en-US"/>
              <a:t>编辑母版文本样式</a:t>
            </a:r>
            <a:endParaRPr kumimoji="0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A39F9-D200-45FC-9E61-110D9A5BAF8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/>
              <a:t>单击此处编辑母版标题样式</a:t>
            </a:r>
            <a:endParaRPr kumimoji="0" 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09600" y="836712"/>
            <a:ext cx="5384800" cy="5561040"/>
          </a:xfrm>
        </p:spPr>
        <p:txBody>
          <a:bodyPr lIns="9144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zh-CN" altLang="en-US"/>
              <a:t>编辑母版文本样式</a:t>
            </a:r>
            <a:endParaRPr lang="zh-CN" altLang="en-US"/>
          </a:p>
          <a:p>
            <a:pPr lvl="1" eaLnBrk="1" latinLnBrk="0" hangingPunct="1"/>
            <a:r>
              <a:rPr lang="zh-CN" altLang="en-US"/>
              <a:t>第二级</a:t>
            </a:r>
            <a:endParaRPr lang="zh-CN" altLang="en-US"/>
          </a:p>
          <a:p>
            <a:pPr lvl="2" eaLnBrk="1" latinLnBrk="0" hangingPunct="1"/>
            <a:r>
              <a:rPr lang="zh-CN" altLang="en-US"/>
              <a:t>第三级</a:t>
            </a:r>
            <a:endParaRPr lang="zh-CN" altLang="en-US"/>
          </a:p>
          <a:p>
            <a:pPr lvl="3" eaLnBrk="1" latinLnBrk="0" hangingPunct="1"/>
            <a:r>
              <a:rPr lang="zh-CN" altLang="en-US"/>
              <a:t>第四级</a:t>
            </a:r>
            <a:endParaRPr lang="zh-CN" altLang="en-US"/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97600" y="836712"/>
            <a:ext cx="5384800" cy="556104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zh-CN" altLang="en-US"/>
              <a:t>编辑母版文本样式</a:t>
            </a:r>
            <a:endParaRPr lang="zh-CN" altLang="en-US"/>
          </a:p>
          <a:p>
            <a:pPr lvl="1" eaLnBrk="1" latinLnBrk="0" hangingPunct="1"/>
            <a:r>
              <a:rPr lang="zh-CN" altLang="en-US"/>
              <a:t>第二级</a:t>
            </a:r>
            <a:endParaRPr lang="zh-CN" altLang="en-US"/>
          </a:p>
          <a:p>
            <a:pPr lvl="2" eaLnBrk="1" latinLnBrk="0" hangingPunct="1"/>
            <a:r>
              <a:rPr lang="zh-CN" altLang="en-US"/>
              <a:t>第三级</a:t>
            </a:r>
            <a:endParaRPr lang="zh-CN" altLang="en-US"/>
          </a:p>
          <a:p>
            <a:pPr lvl="3" eaLnBrk="1" latinLnBrk="0" hangingPunct="1"/>
            <a:r>
              <a:rPr lang="zh-CN" altLang="en-US"/>
              <a:t>第四级</a:t>
            </a:r>
            <a:endParaRPr lang="zh-CN" altLang="en-US"/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A39F9-D200-45FC-9E61-110D9A5BAF8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1184566" y="6476999"/>
            <a:ext cx="978485" cy="274320"/>
          </a:xfrm>
          <a:prstGeom prst="rect">
            <a:avLst/>
          </a:prstGeom>
        </p:spPr>
        <p:txBody>
          <a:bodyPr/>
          <a:lstStyle/>
          <a:p>
            <a:fld id="{7399BF42-5102-49C8-AA57-81F626DEF2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20688"/>
          </a:xfrm>
        </p:spPr>
        <p:txBody>
          <a:bodyPr/>
          <a:lstStyle>
            <a:lvl1pPr>
              <a:defRPr/>
            </a:lvl1pPr>
          </a:lstStyle>
          <a:p>
            <a:r>
              <a:rPr kumimoji="0" lang="zh-CN" altLang="en-US"/>
              <a:t>单击此处编辑母版标题样式</a:t>
            </a:r>
            <a:endParaRPr kumimoji="0"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541174" y="817241"/>
            <a:ext cx="5386917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zh-CN" altLang="en-US"/>
              <a:t>编辑母版文本样式</a:t>
            </a:r>
            <a:endParaRPr kumimoji="0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527382" y="1565944"/>
            <a:ext cx="5386917" cy="438333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zh-CN" altLang="en-US"/>
              <a:t>编辑母版文本样式</a:t>
            </a:r>
            <a:endParaRPr lang="zh-CN" altLang="en-US"/>
          </a:p>
          <a:p>
            <a:pPr lvl="1" eaLnBrk="1" latinLnBrk="0" hangingPunct="1"/>
            <a:r>
              <a:rPr lang="zh-CN" altLang="en-US"/>
              <a:t>第二级</a:t>
            </a:r>
            <a:endParaRPr lang="zh-CN" altLang="en-US"/>
          </a:p>
          <a:p>
            <a:pPr lvl="2" eaLnBrk="1" latinLnBrk="0" hangingPunct="1"/>
            <a:r>
              <a:rPr lang="zh-CN" altLang="en-US"/>
              <a:t>第三级</a:t>
            </a:r>
            <a:endParaRPr lang="zh-CN" altLang="en-US"/>
          </a:p>
          <a:p>
            <a:pPr lvl="3" eaLnBrk="1" latinLnBrk="0" hangingPunct="1"/>
            <a:r>
              <a:rPr lang="zh-CN" altLang="en-US"/>
              <a:t>第四级</a:t>
            </a:r>
            <a:endParaRPr lang="zh-CN" altLang="en-US"/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11149" y="815420"/>
            <a:ext cx="5389033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zh-CN" altLang="en-US"/>
              <a:t>编辑母版文本样式</a:t>
            </a:r>
            <a:endParaRPr kumimoji="0"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11149" y="1565944"/>
            <a:ext cx="5389033" cy="438333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zh-CN" altLang="en-US"/>
              <a:t>编辑母版文本样式</a:t>
            </a:r>
            <a:endParaRPr lang="zh-CN" altLang="en-US"/>
          </a:p>
          <a:p>
            <a:pPr lvl="1" eaLnBrk="1" latinLnBrk="0" hangingPunct="1"/>
            <a:r>
              <a:rPr lang="zh-CN" altLang="en-US"/>
              <a:t>第二级</a:t>
            </a:r>
            <a:endParaRPr lang="zh-CN" altLang="en-US"/>
          </a:p>
          <a:p>
            <a:pPr lvl="2" eaLnBrk="1" latinLnBrk="0" hangingPunct="1"/>
            <a:r>
              <a:rPr lang="zh-CN" altLang="en-US"/>
              <a:t>第三级</a:t>
            </a:r>
            <a:endParaRPr lang="zh-CN" altLang="en-US"/>
          </a:p>
          <a:p>
            <a:pPr lvl="3" eaLnBrk="1" latinLnBrk="0" hangingPunct="1"/>
            <a:r>
              <a:rPr lang="zh-CN" altLang="en-US"/>
              <a:t>第四级</a:t>
            </a:r>
            <a:endParaRPr lang="zh-CN" altLang="en-US"/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A39F9-D200-45FC-9E61-110D9A5BAF89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/>
              <a:t>单击此处编辑母版标题样式</a:t>
            </a:r>
            <a:endParaRPr kumimoji="0" 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A39F9-D200-45FC-9E61-110D9A5BAF8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1184566" y="6476999"/>
            <a:ext cx="978485" cy="274320"/>
          </a:xfrm>
          <a:prstGeom prst="rect">
            <a:avLst/>
          </a:prstGeom>
        </p:spPr>
        <p:txBody>
          <a:bodyPr/>
          <a:lstStyle/>
          <a:p>
            <a:fld id="{7399BF42-5102-49C8-AA57-81F626DEF2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A39F9-D200-45FC-9E61-110D9A5BAF8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1184566" y="6476999"/>
            <a:ext cx="978485" cy="274320"/>
          </a:xfrm>
          <a:prstGeom prst="rect">
            <a:avLst/>
          </a:prstGeom>
        </p:spPr>
        <p:txBody>
          <a:bodyPr/>
          <a:lstStyle/>
          <a:p>
            <a:fld id="{7399BF42-5102-49C8-AA57-81F626DEF2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 bwMode="invGray">
          <a:xfrm>
            <a:off x="0" y="5949280"/>
            <a:ext cx="12192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43563" y="1969376"/>
            <a:ext cx="10684256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431371" y="3679304"/>
            <a:ext cx="10696448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kumimoji="0" lang="zh-CN" altLang="en-US"/>
              <a:t>编辑母版文本样式</a:t>
            </a:r>
            <a:endParaRPr kumimoji="0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A39F9-D200-45FC-9E61-110D9A5BAF8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2008"/>
            <a:ext cx="3791744" cy="548680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</a:lstStyle>
          <a:p>
            <a:r>
              <a:rPr kumimoji="0" lang="zh-CN" altLang="en-US"/>
              <a:t>单击此处编辑母版标题样式</a:t>
            </a:r>
            <a:endParaRPr kumimoji="0"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4025837" y="886340"/>
            <a:ext cx="7894188" cy="506294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zh-CN" altLang="en-US"/>
              <a:t>编辑母版文本样式</a:t>
            </a:r>
            <a:endParaRPr lang="zh-CN" altLang="en-US"/>
          </a:p>
          <a:p>
            <a:pPr lvl="1" eaLnBrk="1" latinLnBrk="0" hangingPunct="1"/>
            <a:r>
              <a:rPr lang="zh-CN" altLang="en-US"/>
              <a:t>第二级</a:t>
            </a:r>
            <a:endParaRPr lang="zh-CN" altLang="en-US"/>
          </a:p>
          <a:p>
            <a:pPr lvl="2" eaLnBrk="1" latinLnBrk="0" hangingPunct="1"/>
            <a:r>
              <a:rPr lang="zh-CN" altLang="en-US"/>
              <a:t>第三级</a:t>
            </a:r>
            <a:endParaRPr lang="zh-CN" altLang="en-US"/>
          </a:p>
          <a:p>
            <a:pPr lvl="3" eaLnBrk="1" latinLnBrk="0" hangingPunct="1"/>
            <a:r>
              <a:rPr lang="zh-CN" altLang="en-US"/>
              <a:t>第四级</a:t>
            </a:r>
            <a:endParaRPr lang="zh-CN" altLang="en-US"/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223784" y="873224"/>
            <a:ext cx="3291840" cy="507605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kumimoji="0" lang="zh-CN" altLang="en-US"/>
              <a:t>编辑母版文本样式</a:t>
            </a:r>
            <a:endParaRPr kumimoji="0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A39F9-D200-45FC-9E61-110D9A5BAF8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2" name="矩形 11"/>
          <p:cNvSpPr/>
          <p:nvPr/>
        </p:nvSpPr>
        <p:spPr bwMode="invGray">
          <a:xfrm>
            <a:off x="3807649" y="0"/>
            <a:ext cx="6096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矩形 8"/>
          <p:cNvSpPr/>
          <p:nvPr/>
        </p:nvSpPr>
        <p:spPr bwMode="invGray">
          <a:xfrm>
            <a:off x="3807649" y="0"/>
            <a:ext cx="6096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3339" y="72008"/>
            <a:ext cx="3456384" cy="548680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</a:lstStyle>
          <a:p>
            <a:r>
              <a:rPr kumimoji="0" lang="zh-CN" altLang="en-US"/>
              <a:t>单击此处编辑母版标题样式</a:t>
            </a:r>
            <a:endParaRPr kumimoji="0" lang="en-US" dirty="0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71741" y="1484808"/>
            <a:ext cx="8329863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zh-CN" altLang="en-US"/>
              <a:t>单击图标添加图片</a:t>
            </a:r>
            <a:endParaRPr kumimoji="0" 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219456" y="1728216"/>
            <a:ext cx="329184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kumimoji="0" lang="zh-CN" altLang="en-US"/>
              <a:t>编辑母版文本样式</a:t>
            </a:r>
            <a:endParaRPr kumimoji="0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219456" y="1170432"/>
            <a:ext cx="3364992" cy="201168"/>
          </a:xfrm>
        </p:spPr>
        <p:txBody>
          <a:bodyPr/>
          <a:lstStyle/>
          <a:p>
            <a:fld id="{AAAA39F9-D200-45FC-9E61-110D9A5BAF89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3807649" y="0"/>
            <a:ext cx="6096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矩形 8"/>
          <p:cNvSpPr/>
          <p:nvPr/>
        </p:nvSpPr>
        <p:spPr bwMode="invGray">
          <a:xfrm>
            <a:off x="3807649" y="0"/>
            <a:ext cx="6096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47744" y="1170432"/>
            <a:ext cx="6925056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1119104" y="1170432"/>
            <a:ext cx="978485" cy="201168"/>
          </a:xfrm>
          <a:prstGeom prst="rect">
            <a:avLst/>
          </a:prstGeom>
        </p:spPr>
        <p:txBody>
          <a:bodyPr/>
          <a:lstStyle/>
          <a:p>
            <a:fld id="{7399BF42-5102-49C8-AA57-81F626DEF2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CN" altLang="en-US"/>
              <a:t>编辑母版文本样式</a:t>
            </a:r>
            <a:endParaRPr lang="zh-CN" altLang="en-US"/>
          </a:p>
          <a:p>
            <a:pPr lvl="1" eaLnBrk="1" latinLnBrk="0" hangingPunct="1"/>
            <a:r>
              <a:rPr lang="zh-CN" altLang="en-US"/>
              <a:t>第二级</a:t>
            </a:r>
            <a:endParaRPr lang="zh-CN" altLang="en-US"/>
          </a:p>
          <a:p>
            <a:pPr lvl="2" eaLnBrk="1" latinLnBrk="0" hangingPunct="1"/>
            <a:r>
              <a:rPr lang="zh-CN" altLang="en-US"/>
              <a:t>第三级</a:t>
            </a:r>
            <a:endParaRPr lang="zh-CN" altLang="en-US"/>
          </a:p>
          <a:p>
            <a:pPr lvl="3" eaLnBrk="1" latinLnBrk="0" hangingPunct="1"/>
            <a:r>
              <a:rPr lang="zh-CN" altLang="en-US"/>
              <a:t>第四级</a:t>
            </a:r>
            <a:endParaRPr lang="zh-CN" altLang="en-US"/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A39F9-D200-45FC-9E61-110D9A5BAF8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184566" y="6476999"/>
            <a:ext cx="978485" cy="274320"/>
          </a:xfrm>
          <a:prstGeom prst="rect">
            <a:avLst/>
          </a:prstGeom>
        </p:spPr>
        <p:txBody>
          <a:bodyPr/>
          <a:lstStyle/>
          <a:p>
            <a:fld id="{7399BF42-5102-49C8-AA57-81F626DEF2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 bwMode="invGray">
          <a:xfrm>
            <a:off x="8798560" y="0"/>
            <a:ext cx="6096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矩形 7"/>
          <p:cNvSpPr/>
          <p:nvPr/>
        </p:nvSpPr>
        <p:spPr bwMode="ltGray">
          <a:xfrm>
            <a:off x="8863584" y="0"/>
            <a:ext cx="33528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042400" y="274641"/>
            <a:ext cx="2540000" cy="5851525"/>
          </a:xfrm>
        </p:spPr>
        <p:txBody>
          <a:bodyPr vert="eaVert"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304801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zh-CN" altLang="en-US"/>
              <a:t>编辑母版文本样式</a:t>
            </a:r>
            <a:endParaRPr lang="zh-CN" altLang="en-US"/>
          </a:p>
          <a:p>
            <a:pPr lvl="1" eaLnBrk="1" latinLnBrk="0" hangingPunct="1"/>
            <a:r>
              <a:rPr lang="zh-CN" altLang="en-US"/>
              <a:t>第二级</a:t>
            </a:r>
            <a:endParaRPr lang="zh-CN" altLang="en-US"/>
          </a:p>
          <a:p>
            <a:pPr lvl="2" eaLnBrk="1" latinLnBrk="0" hangingPunct="1"/>
            <a:r>
              <a:rPr lang="zh-CN" altLang="en-US"/>
              <a:t>第三级</a:t>
            </a:r>
            <a:endParaRPr lang="zh-CN" altLang="en-US"/>
          </a:p>
          <a:p>
            <a:pPr lvl="3" eaLnBrk="1" latinLnBrk="0" hangingPunct="1"/>
            <a:r>
              <a:rPr lang="zh-CN" altLang="en-US"/>
              <a:t>第四级</a:t>
            </a:r>
            <a:endParaRPr lang="zh-CN" altLang="en-US"/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A39F9-D200-45FC-9E61-110D9A5BAF8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20796" y="6377460"/>
            <a:ext cx="5115205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184566" y="6476999"/>
            <a:ext cx="978485" cy="274320"/>
          </a:xfrm>
          <a:prstGeom prst="rect">
            <a:avLst/>
          </a:prstGeom>
        </p:spPr>
        <p:txBody>
          <a:bodyPr/>
          <a:lstStyle/>
          <a:p>
            <a:fld id="{7399BF42-5102-49C8-AA57-81F626DEF2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/>
              <a:t>单击此处编辑母版标题样式</a:t>
            </a:r>
            <a:endParaRPr kumimoji="0" 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09600" y="836712"/>
            <a:ext cx="5384800" cy="5561040"/>
          </a:xfrm>
        </p:spPr>
        <p:txBody>
          <a:bodyPr lIns="9144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zh-CN" altLang="en-US"/>
              <a:t>编辑母版文本样式</a:t>
            </a:r>
            <a:endParaRPr lang="zh-CN" altLang="en-US"/>
          </a:p>
          <a:p>
            <a:pPr lvl="1" eaLnBrk="1" latinLnBrk="0" hangingPunct="1"/>
            <a:r>
              <a:rPr lang="zh-CN" altLang="en-US"/>
              <a:t>第二级</a:t>
            </a:r>
            <a:endParaRPr lang="zh-CN" altLang="en-US"/>
          </a:p>
          <a:p>
            <a:pPr lvl="2" eaLnBrk="1" latinLnBrk="0" hangingPunct="1"/>
            <a:r>
              <a:rPr lang="zh-CN" altLang="en-US"/>
              <a:t>第三级</a:t>
            </a:r>
            <a:endParaRPr lang="zh-CN" altLang="en-US"/>
          </a:p>
          <a:p>
            <a:pPr lvl="3" eaLnBrk="1" latinLnBrk="0" hangingPunct="1"/>
            <a:r>
              <a:rPr lang="zh-CN" altLang="en-US"/>
              <a:t>第四级</a:t>
            </a:r>
            <a:endParaRPr lang="zh-CN" altLang="en-US"/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97600" y="836712"/>
            <a:ext cx="5384800" cy="556104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zh-CN" altLang="en-US"/>
              <a:t>编辑母版文本样式</a:t>
            </a:r>
            <a:endParaRPr lang="zh-CN" altLang="en-US"/>
          </a:p>
          <a:p>
            <a:pPr lvl="1" eaLnBrk="1" latinLnBrk="0" hangingPunct="1"/>
            <a:r>
              <a:rPr lang="zh-CN" altLang="en-US"/>
              <a:t>第二级</a:t>
            </a:r>
            <a:endParaRPr lang="zh-CN" altLang="en-US"/>
          </a:p>
          <a:p>
            <a:pPr lvl="2" eaLnBrk="1" latinLnBrk="0" hangingPunct="1"/>
            <a:r>
              <a:rPr lang="zh-CN" altLang="en-US"/>
              <a:t>第三级</a:t>
            </a:r>
            <a:endParaRPr lang="zh-CN" altLang="en-US"/>
          </a:p>
          <a:p>
            <a:pPr lvl="3" eaLnBrk="1" latinLnBrk="0" hangingPunct="1"/>
            <a:r>
              <a:rPr lang="zh-CN" altLang="en-US"/>
              <a:t>第四级</a:t>
            </a:r>
            <a:endParaRPr lang="zh-CN" altLang="en-US"/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A39F9-D200-45FC-9E61-110D9A5BAF8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1184566" y="6476999"/>
            <a:ext cx="978485" cy="274320"/>
          </a:xfrm>
          <a:prstGeom prst="rect">
            <a:avLst/>
          </a:prstGeom>
        </p:spPr>
        <p:txBody>
          <a:bodyPr/>
          <a:lstStyle/>
          <a:p>
            <a:fld id="{7399BF42-5102-49C8-AA57-81F626DEF2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20688"/>
          </a:xfrm>
        </p:spPr>
        <p:txBody>
          <a:bodyPr/>
          <a:lstStyle>
            <a:lvl1pPr>
              <a:defRPr/>
            </a:lvl1pPr>
          </a:lstStyle>
          <a:p>
            <a:r>
              <a:rPr kumimoji="0" lang="zh-CN" altLang="en-US"/>
              <a:t>单击此处编辑母版标题样式</a:t>
            </a:r>
            <a:endParaRPr kumimoji="0"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541174" y="817241"/>
            <a:ext cx="5386917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zh-CN" altLang="en-US"/>
              <a:t>编辑母版文本样式</a:t>
            </a:r>
            <a:endParaRPr kumimoji="0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527382" y="1565944"/>
            <a:ext cx="5386917" cy="438333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zh-CN" altLang="en-US"/>
              <a:t>编辑母版文本样式</a:t>
            </a:r>
            <a:endParaRPr lang="zh-CN" altLang="en-US"/>
          </a:p>
          <a:p>
            <a:pPr lvl="1" eaLnBrk="1" latinLnBrk="0" hangingPunct="1"/>
            <a:r>
              <a:rPr lang="zh-CN" altLang="en-US"/>
              <a:t>第二级</a:t>
            </a:r>
            <a:endParaRPr lang="zh-CN" altLang="en-US"/>
          </a:p>
          <a:p>
            <a:pPr lvl="2" eaLnBrk="1" latinLnBrk="0" hangingPunct="1"/>
            <a:r>
              <a:rPr lang="zh-CN" altLang="en-US"/>
              <a:t>第三级</a:t>
            </a:r>
            <a:endParaRPr lang="zh-CN" altLang="en-US"/>
          </a:p>
          <a:p>
            <a:pPr lvl="3" eaLnBrk="1" latinLnBrk="0" hangingPunct="1"/>
            <a:r>
              <a:rPr lang="zh-CN" altLang="en-US"/>
              <a:t>第四级</a:t>
            </a:r>
            <a:endParaRPr lang="zh-CN" altLang="en-US"/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11149" y="815420"/>
            <a:ext cx="5389033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zh-CN" altLang="en-US"/>
              <a:t>编辑母版文本样式</a:t>
            </a:r>
            <a:endParaRPr kumimoji="0"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11149" y="1565944"/>
            <a:ext cx="5389033" cy="438333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zh-CN" altLang="en-US"/>
              <a:t>编辑母版文本样式</a:t>
            </a:r>
            <a:endParaRPr lang="zh-CN" altLang="en-US"/>
          </a:p>
          <a:p>
            <a:pPr lvl="1" eaLnBrk="1" latinLnBrk="0" hangingPunct="1"/>
            <a:r>
              <a:rPr lang="zh-CN" altLang="en-US"/>
              <a:t>第二级</a:t>
            </a:r>
            <a:endParaRPr lang="zh-CN" altLang="en-US"/>
          </a:p>
          <a:p>
            <a:pPr lvl="2" eaLnBrk="1" latinLnBrk="0" hangingPunct="1"/>
            <a:r>
              <a:rPr lang="zh-CN" altLang="en-US"/>
              <a:t>第三级</a:t>
            </a:r>
            <a:endParaRPr lang="zh-CN" altLang="en-US"/>
          </a:p>
          <a:p>
            <a:pPr lvl="3" eaLnBrk="1" latinLnBrk="0" hangingPunct="1"/>
            <a:r>
              <a:rPr lang="zh-CN" altLang="en-US"/>
              <a:t>第四级</a:t>
            </a:r>
            <a:endParaRPr lang="zh-CN" altLang="en-US"/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A39F9-D200-45FC-9E61-110D9A5BAF89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/>
              <a:t>单击此处编辑母版标题样式</a:t>
            </a:r>
            <a:endParaRPr kumimoji="0" 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A39F9-D200-45FC-9E61-110D9A5BAF8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1184566" y="6476999"/>
            <a:ext cx="978485" cy="274320"/>
          </a:xfrm>
          <a:prstGeom prst="rect">
            <a:avLst/>
          </a:prstGeom>
        </p:spPr>
        <p:txBody>
          <a:bodyPr/>
          <a:lstStyle/>
          <a:p>
            <a:fld id="{7399BF42-5102-49C8-AA57-81F626DEF2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A39F9-D200-45FC-9E61-110D9A5BAF8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1184566" y="6476999"/>
            <a:ext cx="978485" cy="274320"/>
          </a:xfrm>
          <a:prstGeom prst="rect">
            <a:avLst/>
          </a:prstGeom>
        </p:spPr>
        <p:txBody>
          <a:bodyPr/>
          <a:lstStyle/>
          <a:p>
            <a:fld id="{7399BF42-5102-49C8-AA57-81F626DEF2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2008"/>
            <a:ext cx="3791744" cy="548680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</a:lstStyle>
          <a:p>
            <a:r>
              <a:rPr kumimoji="0" lang="zh-CN" altLang="en-US"/>
              <a:t>单击此处编辑母版标题样式</a:t>
            </a:r>
            <a:endParaRPr kumimoji="0"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4025837" y="886340"/>
            <a:ext cx="7894188" cy="506294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zh-CN" altLang="en-US"/>
              <a:t>编辑母版文本样式</a:t>
            </a:r>
            <a:endParaRPr lang="zh-CN" altLang="en-US"/>
          </a:p>
          <a:p>
            <a:pPr lvl="1" eaLnBrk="1" latinLnBrk="0" hangingPunct="1"/>
            <a:r>
              <a:rPr lang="zh-CN" altLang="en-US"/>
              <a:t>第二级</a:t>
            </a:r>
            <a:endParaRPr lang="zh-CN" altLang="en-US"/>
          </a:p>
          <a:p>
            <a:pPr lvl="2" eaLnBrk="1" latinLnBrk="0" hangingPunct="1"/>
            <a:r>
              <a:rPr lang="zh-CN" altLang="en-US"/>
              <a:t>第三级</a:t>
            </a:r>
            <a:endParaRPr lang="zh-CN" altLang="en-US"/>
          </a:p>
          <a:p>
            <a:pPr lvl="3" eaLnBrk="1" latinLnBrk="0" hangingPunct="1"/>
            <a:r>
              <a:rPr lang="zh-CN" altLang="en-US"/>
              <a:t>第四级</a:t>
            </a:r>
            <a:endParaRPr lang="zh-CN" altLang="en-US"/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223784" y="873224"/>
            <a:ext cx="3291840" cy="507605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kumimoji="0" lang="zh-CN" altLang="en-US"/>
              <a:t>编辑母版文本样式</a:t>
            </a:r>
            <a:endParaRPr kumimoji="0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A39F9-D200-45FC-9E61-110D9A5BAF8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2" name="矩形 11"/>
          <p:cNvSpPr/>
          <p:nvPr/>
        </p:nvSpPr>
        <p:spPr bwMode="invGray">
          <a:xfrm>
            <a:off x="3807649" y="0"/>
            <a:ext cx="6096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矩形 8"/>
          <p:cNvSpPr/>
          <p:nvPr/>
        </p:nvSpPr>
        <p:spPr bwMode="invGray">
          <a:xfrm>
            <a:off x="3807649" y="0"/>
            <a:ext cx="6096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3339" y="72008"/>
            <a:ext cx="3456384" cy="548680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</a:lstStyle>
          <a:p>
            <a:r>
              <a:rPr kumimoji="0" lang="zh-CN" altLang="en-US"/>
              <a:t>单击此处编辑母版标题样式</a:t>
            </a:r>
            <a:endParaRPr kumimoji="0" lang="en-US" dirty="0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71741" y="1484808"/>
            <a:ext cx="8329863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zh-CN" altLang="en-US"/>
              <a:t>单击图标添加图片</a:t>
            </a:r>
            <a:endParaRPr kumimoji="0" 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219456" y="1728216"/>
            <a:ext cx="329184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kumimoji="0" lang="zh-CN" altLang="en-US"/>
              <a:t>编辑母版文本样式</a:t>
            </a:r>
            <a:endParaRPr kumimoji="0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219456" y="1170432"/>
            <a:ext cx="3364992" cy="201168"/>
          </a:xfrm>
        </p:spPr>
        <p:txBody>
          <a:bodyPr/>
          <a:lstStyle/>
          <a:p>
            <a:fld id="{AAAA39F9-D200-45FC-9E61-110D9A5BAF89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3807649" y="0"/>
            <a:ext cx="6096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矩形 8"/>
          <p:cNvSpPr/>
          <p:nvPr/>
        </p:nvSpPr>
        <p:spPr bwMode="invGray">
          <a:xfrm>
            <a:off x="3807649" y="0"/>
            <a:ext cx="6096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47744" y="1170432"/>
            <a:ext cx="6925056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1119104" y="1170432"/>
            <a:ext cx="978485" cy="201168"/>
          </a:xfrm>
          <a:prstGeom prst="rect">
            <a:avLst/>
          </a:prstGeom>
        </p:spPr>
        <p:txBody>
          <a:bodyPr/>
          <a:lstStyle/>
          <a:p>
            <a:fld id="{7399BF42-5102-49C8-AA57-81F626DEF2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2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image" Target="../media/image2.pn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12" Type="http://schemas.openxmlformats.org/officeDocument/2006/relationships/image" Target="../media/image2.png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6453336"/>
            <a:ext cx="12192000" cy="404664"/>
          </a:xfrm>
          <a:prstGeom prst="rect">
            <a:avLst/>
          </a:prstGeom>
          <a:solidFill>
            <a:srgbClr val="9507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911424" y="6237312"/>
            <a:ext cx="2844800" cy="216024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</a:lstStyle>
          <a:p>
            <a:fld id="{AAAA39F9-D200-45FC-9E61-110D9A5BAF8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75787" y="6237312"/>
            <a:ext cx="4111376" cy="202312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39349" y="1124744"/>
            <a:ext cx="11617291" cy="5112568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eaLnBrk="1" latinLnBrk="0" hangingPunct="1"/>
            <a:r>
              <a:rPr lang="zh-CN" altLang="en-US" dirty="0"/>
              <a:t>第二级</a:t>
            </a:r>
            <a:endParaRPr lang="zh-CN" altLang="en-US" dirty="0"/>
          </a:p>
          <a:p>
            <a:pPr lvl="2" eaLnBrk="1" latinLnBrk="0" hangingPunct="1"/>
            <a:r>
              <a:rPr lang="zh-CN" altLang="en-US" dirty="0"/>
              <a:t>第三级</a:t>
            </a:r>
            <a:endParaRPr lang="zh-CN" altLang="en-US" dirty="0"/>
          </a:p>
          <a:p>
            <a:pPr lvl="3" eaLnBrk="1" latinLnBrk="0" hangingPunct="1"/>
            <a:r>
              <a:rPr lang="zh-CN" altLang="en-US" dirty="0"/>
              <a:t>第四级</a:t>
            </a:r>
            <a:endParaRPr lang="zh-CN" altLang="en-US" dirty="0"/>
          </a:p>
          <a:p>
            <a:pPr lvl="4" eaLnBrk="1" latinLnBrk="0" hangingPunct="1"/>
            <a:r>
              <a:rPr lang="zh-CN" altLang="en-US" dirty="0"/>
              <a:t>第五级</a:t>
            </a:r>
            <a:endParaRPr kumimoji="0" lang="en-US" dirty="0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0" y="44624"/>
            <a:ext cx="12192000" cy="889912"/>
          </a:xfrm>
          <a:prstGeom prst="rect">
            <a:avLst/>
          </a:prstGeom>
        </p:spPr>
        <p:txBody>
          <a:bodyPr vert="horz" lIns="91440" rIns="4572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endParaRPr kumimoji="0" lang="en-US" dirty="0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9" y="6509643"/>
            <a:ext cx="1088903" cy="30673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2800" b="1" kern="1200"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461645" indent="-342900" algn="l" rtl="0" eaLnBrk="1" latinLnBrk="0" hangingPunct="1">
        <a:lnSpc>
          <a:spcPct val="150000"/>
        </a:lnSpc>
        <a:spcBef>
          <a:spcPts val="0"/>
        </a:spcBef>
        <a:buClrTx/>
        <a:buSzPct val="80000"/>
        <a:buFont typeface="Arial" panose="020B0604020202020204" pitchFamily="34" charset="0"/>
        <a:buChar char="•"/>
        <a:defRPr kumimoji="0"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800100" indent="-342900" algn="l" rtl="0" eaLnBrk="1" latinLnBrk="0" hangingPunct="1">
        <a:lnSpc>
          <a:spcPct val="100000"/>
        </a:lnSpc>
        <a:spcBef>
          <a:spcPct val="20000"/>
        </a:spcBef>
        <a:buClrTx/>
        <a:buSzPct val="90000"/>
        <a:buFont typeface="Arial" panose="020B0604020202020204" pitchFamily="34" charset="0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11250" indent="-342900" algn="l" rtl="0" eaLnBrk="1" latinLnBrk="0" hangingPunct="1">
        <a:spcBef>
          <a:spcPct val="20000"/>
        </a:spcBef>
        <a:buClrTx/>
        <a:buFont typeface="Arial" panose="020B0604020202020204" pitchFamily="34" charset="0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18895" indent="-285750" algn="l" rtl="0" eaLnBrk="1" latinLnBrk="0" hangingPunct="1">
        <a:spcBef>
          <a:spcPct val="20000"/>
        </a:spcBef>
        <a:buClrTx/>
        <a:buFont typeface="Arial" panose="020B0604020202020204" pitchFamily="34" charset="0"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29080" indent="-285750" algn="l" rtl="0" eaLnBrk="1" latinLnBrk="0" hangingPunct="1">
        <a:spcBef>
          <a:spcPct val="20000"/>
        </a:spcBef>
        <a:buClrTx/>
        <a:buFont typeface="Arial" panose="020B0604020202020204" pitchFamily="34" charset="0"/>
        <a:buChar char="•"/>
        <a:defRPr kumimoji="0" lang="en-US" sz="18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505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 panose="05020102010507070707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 panose="05020102010507070707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30095" indent="-182880" algn="l" rtl="0" eaLnBrk="1" latinLnBrk="0" hangingPunct="1">
        <a:spcBef>
          <a:spcPct val="20000"/>
        </a:spcBef>
        <a:buClr>
          <a:schemeClr val="accent2"/>
        </a:buClr>
        <a:buFont typeface="Wingdings 2" panose="05020102010507070707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390" indent="-182880" algn="l" rtl="0" eaLnBrk="1" latinLnBrk="0" hangingPunct="1">
        <a:spcBef>
          <a:spcPct val="20000"/>
        </a:spcBef>
        <a:buClr>
          <a:schemeClr val="accent3"/>
        </a:buClr>
        <a:buFont typeface="Wingdings 2" panose="05020102010507070707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6453336"/>
            <a:ext cx="12192000" cy="404664"/>
          </a:xfrm>
          <a:prstGeom prst="rect">
            <a:avLst/>
          </a:prstGeom>
          <a:solidFill>
            <a:srgbClr val="9507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/>
        </p:nvSpPr>
        <p:spPr bwMode="invGray">
          <a:xfrm>
            <a:off x="0" y="981416"/>
            <a:ext cx="12192000" cy="72008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911424" y="6237312"/>
            <a:ext cx="2844800" cy="216024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</a:lstStyle>
          <a:p>
            <a:fld id="{AAAA39F9-D200-45FC-9E61-110D9A5BAF8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75787" y="6237312"/>
            <a:ext cx="4111376" cy="202312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39349" y="1124744"/>
            <a:ext cx="11617291" cy="5112568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eaLnBrk="1" latinLnBrk="0" hangingPunct="1"/>
            <a:r>
              <a:rPr lang="zh-CN" altLang="en-US" dirty="0"/>
              <a:t>第二级</a:t>
            </a:r>
            <a:endParaRPr lang="zh-CN" altLang="en-US" dirty="0"/>
          </a:p>
          <a:p>
            <a:pPr lvl="2" eaLnBrk="1" latinLnBrk="0" hangingPunct="1"/>
            <a:r>
              <a:rPr lang="zh-CN" altLang="en-US" dirty="0"/>
              <a:t>第三级</a:t>
            </a:r>
            <a:endParaRPr lang="zh-CN" altLang="en-US" dirty="0"/>
          </a:p>
          <a:p>
            <a:pPr lvl="3" eaLnBrk="1" latinLnBrk="0" hangingPunct="1"/>
            <a:r>
              <a:rPr lang="zh-CN" altLang="en-US" dirty="0"/>
              <a:t>第四级</a:t>
            </a:r>
            <a:endParaRPr lang="zh-CN" altLang="en-US" dirty="0"/>
          </a:p>
          <a:p>
            <a:pPr lvl="4" eaLnBrk="1" latinLnBrk="0" hangingPunct="1"/>
            <a:r>
              <a:rPr lang="zh-CN" altLang="en-US" dirty="0"/>
              <a:t>第五级</a:t>
            </a:r>
            <a:endParaRPr kumimoji="0" lang="en-US" dirty="0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0" y="44624"/>
            <a:ext cx="12192000" cy="889912"/>
          </a:xfrm>
          <a:prstGeom prst="rect">
            <a:avLst/>
          </a:prstGeom>
        </p:spPr>
        <p:txBody>
          <a:bodyPr vert="horz" lIns="91440" rIns="4572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endParaRPr kumimoji="0" lang="en-US" dirty="0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9" y="6509643"/>
            <a:ext cx="1088903" cy="30673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2800" b="1" kern="1200"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461645" indent="-342900" algn="l" rtl="0" eaLnBrk="1" latinLnBrk="0" hangingPunct="1">
        <a:lnSpc>
          <a:spcPct val="150000"/>
        </a:lnSpc>
        <a:spcBef>
          <a:spcPts val="0"/>
        </a:spcBef>
        <a:buClrTx/>
        <a:buSzPct val="80000"/>
        <a:buFont typeface="Arial" panose="020B0604020202020204" pitchFamily="34" charset="0"/>
        <a:buChar char="•"/>
        <a:defRPr kumimoji="0"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800100" indent="-342900" algn="l" rtl="0" eaLnBrk="1" latinLnBrk="0" hangingPunct="1">
        <a:lnSpc>
          <a:spcPct val="100000"/>
        </a:lnSpc>
        <a:spcBef>
          <a:spcPct val="20000"/>
        </a:spcBef>
        <a:buClrTx/>
        <a:buSzPct val="90000"/>
        <a:buFont typeface="Arial" panose="020B0604020202020204" pitchFamily="34" charset="0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11250" indent="-342900" algn="l" rtl="0" eaLnBrk="1" latinLnBrk="0" hangingPunct="1">
        <a:spcBef>
          <a:spcPct val="20000"/>
        </a:spcBef>
        <a:buClrTx/>
        <a:buFont typeface="Arial" panose="020B0604020202020204" pitchFamily="34" charset="0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18895" indent="-285750" algn="l" rtl="0" eaLnBrk="1" latinLnBrk="0" hangingPunct="1">
        <a:spcBef>
          <a:spcPct val="20000"/>
        </a:spcBef>
        <a:buClrTx/>
        <a:buFont typeface="Arial" panose="020B0604020202020204" pitchFamily="34" charset="0"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29080" indent="-285750" algn="l" rtl="0" eaLnBrk="1" latinLnBrk="0" hangingPunct="1">
        <a:spcBef>
          <a:spcPct val="20000"/>
        </a:spcBef>
        <a:buClrTx/>
        <a:buFont typeface="Arial" panose="020B0604020202020204" pitchFamily="34" charset="0"/>
        <a:buChar char="•"/>
        <a:defRPr kumimoji="0" lang="en-US" sz="18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505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 panose="05020102010507070707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 panose="05020102010507070707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30095" indent="-182880" algn="l" rtl="0" eaLnBrk="1" latinLnBrk="0" hangingPunct="1">
        <a:spcBef>
          <a:spcPct val="20000"/>
        </a:spcBef>
        <a:buClr>
          <a:schemeClr val="accent2"/>
        </a:buClr>
        <a:buFont typeface="Wingdings 2" panose="05020102010507070707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390" indent="-182880" algn="l" rtl="0" eaLnBrk="1" latinLnBrk="0" hangingPunct="1">
        <a:spcBef>
          <a:spcPct val="20000"/>
        </a:spcBef>
        <a:buClr>
          <a:schemeClr val="accent3"/>
        </a:buClr>
        <a:buFont typeface="Wingdings 2" panose="05020102010507070707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6453336"/>
            <a:ext cx="12192000" cy="404664"/>
          </a:xfrm>
          <a:prstGeom prst="rect">
            <a:avLst/>
          </a:prstGeom>
          <a:solidFill>
            <a:srgbClr val="9507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911424" y="6237312"/>
            <a:ext cx="2844800" cy="216024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</a:lstStyle>
          <a:p>
            <a:fld id="{AAAA39F9-D200-45FC-9E61-110D9A5BAF8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75787" y="6237312"/>
            <a:ext cx="4111376" cy="202312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39349" y="1124744"/>
            <a:ext cx="11617291" cy="5112568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eaLnBrk="1" latinLnBrk="0" hangingPunct="1"/>
            <a:r>
              <a:rPr lang="zh-CN" altLang="en-US" dirty="0"/>
              <a:t>第二级</a:t>
            </a:r>
            <a:endParaRPr lang="zh-CN" altLang="en-US" dirty="0"/>
          </a:p>
          <a:p>
            <a:pPr lvl="2" eaLnBrk="1" latinLnBrk="0" hangingPunct="1"/>
            <a:r>
              <a:rPr lang="zh-CN" altLang="en-US" dirty="0"/>
              <a:t>第三级</a:t>
            </a:r>
            <a:endParaRPr lang="zh-CN" altLang="en-US" dirty="0"/>
          </a:p>
          <a:p>
            <a:pPr lvl="3" eaLnBrk="1" latinLnBrk="0" hangingPunct="1"/>
            <a:r>
              <a:rPr lang="zh-CN" altLang="en-US" dirty="0"/>
              <a:t>第四级</a:t>
            </a:r>
            <a:endParaRPr lang="zh-CN" altLang="en-US" dirty="0"/>
          </a:p>
          <a:p>
            <a:pPr lvl="4" eaLnBrk="1" latinLnBrk="0" hangingPunct="1"/>
            <a:r>
              <a:rPr lang="zh-CN" altLang="en-US" dirty="0"/>
              <a:t>第五级</a:t>
            </a:r>
            <a:endParaRPr kumimoji="0" lang="en-US" dirty="0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0" y="44624"/>
            <a:ext cx="12192000" cy="889912"/>
          </a:xfrm>
          <a:prstGeom prst="rect">
            <a:avLst/>
          </a:prstGeom>
        </p:spPr>
        <p:txBody>
          <a:bodyPr vert="horz" lIns="91440" rIns="4572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endParaRPr kumimoji="0" lang="en-US" dirty="0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9" y="6509643"/>
            <a:ext cx="1088903" cy="30673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2800" b="1" kern="1200"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461645" indent="-342900" algn="l" rtl="0" eaLnBrk="1" latinLnBrk="0" hangingPunct="1">
        <a:lnSpc>
          <a:spcPct val="150000"/>
        </a:lnSpc>
        <a:spcBef>
          <a:spcPts val="0"/>
        </a:spcBef>
        <a:buClrTx/>
        <a:buSzPct val="80000"/>
        <a:buFont typeface="Arial" panose="020B0604020202020204" pitchFamily="34" charset="0"/>
        <a:buChar char="•"/>
        <a:defRPr kumimoji="0"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800100" indent="-342900" algn="l" rtl="0" eaLnBrk="1" latinLnBrk="0" hangingPunct="1">
        <a:lnSpc>
          <a:spcPct val="100000"/>
        </a:lnSpc>
        <a:spcBef>
          <a:spcPct val="20000"/>
        </a:spcBef>
        <a:buClrTx/>
        <a:buSzPct val="90000"/>
        <a:buFont typeface="Arial" panose="020B0604020202020204" pitchFamily="34" charset="0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11250" indent="-342900" algn="l" rtl="0" eaLnBrk="1" latinLnBrk="0" hangingPunct="1">
        <a:spcBef>
          <a:spcPct val="20000"/>
        </a:spcBef>
        <a:buClrTx/>
        <a:buFont typeface="Arial" panose="020B0604020202020204" pitchFamily="34" charset="0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18895" indent="-285750" algn="l" rtl="0" eaLnBrk="1" latinLnBrk="0" hangingPunct="1">
        <a:spcBef>
          <a:spcPct val="20000"/>
        </a:spcBef>
        <a:buClrTx/>
        <a:buFont typeface="Arial" panose="020B0604020202020204" pitchFamily="34" charset="0"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29080" indent="-285750" algn="l" rtl="0" eaLnBrk="1" latinLnBrk="0" hangingPunct="1">
        <a:spcBef>
          <a:spcPct val="20000"/>
        </a:spcBef>
        <a:buClrTx/>
        <a:buFont typeface="Arial" panose="020B0604020202020204" pitchFamily="34" charset="0"/>
        <a:buChar char="•"/>
        <a:defRPr kumimoji="0" lang="en-US" sz="18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505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 panose="05020102010507070707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 panose="05020102010507070707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30095" indent="-182880" algn="l" rtl="0" eaLnBrk="1" latinLnBrk="0" hangingPunct="1">
        <a:spcBef>
          <a:spcPct val="20000"/>
        </a:spcBef>
        <a:buClr>
          <a:schemeClr val="accent2"/>
        </a:buClr>
        <a:buFont typeface="Wingdings 2" panose="05020102010507070707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390" indent="-182880" algn="l" rtl="0" eaLnBrk="1" latinLnBrk="0" hangingPunct="1">
        <a:spcBef>
          <a:spcPct val="20000"/>
        </a:spcBef>
        <a:buClr>
          <a:schemeClr val="accent3"/>
        </a:buClr>
        <a:buFont typeface="Wingdings 2" panose="05020102010507070707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tags" Target="../tags/tag19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97.xml"/><Relationship Id="rId8" Type="http://schemas.openxmlformats.org/officeDocument/2006/relationships/image" Target="../media/image31.png"/><Relationship Id="rId7" Type="http://schemas.openxmlformats.org/officeDocument/2006/relationships/tags" Target="../tags/tag96.xml"/><Relationship Id="rId6" Type="http://schemas.openxmlformats.org/officeDocument/2006/relationships/tags" Target="../tags/tag95.xml"/><Relationship Id="rId5" Type="http://schemas.openxmlformats.org/officeDocument/2006/relationships/image" Target="../media/image30.png"/><Relationship Id="rId4" Type="http://schemas.openxmlformats.org/officeDocument/2006/relationships/tags" Target="../tags/tag94.xml"/><Relationship Id="rId3" Type="http://schemas.openxmlformats.org/officeDocument/2006/relationships/image" Target="../media/image29.png"/><Relationship Id="rId2" Type="http://schemas.openxmlformats.org/officeDocument/2006/relationships/tags" Target="../tags/tag93.xml"/><Relationship Id="rId14" Type="http://schemas.openxmlformats.org/officeDocument/2006/relationships/notesSlide" Target="../notesSlides/notesSlide10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99.xml"/><Relationship Id="rId11" Type="http://schemas.openxmlformats.org/officeDocument/2006/relationships/image" Target="../media/image32.png"/><Relationship Id="rId10" Type="http://schemas.openxmlformats.org/officeDocument/2006/relationships/tags" Target="../tags/tag98.xml"/><Relationship Id="rId1" Type="http://schemas.openxmlformats.org/officeDocument/2006/relationships/tags" Target="../tags/tag92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03.xml"/><Relationship Id="rId8" Type="http://schemas.openxmlformats.org/officeDocument/2006/relationships/image" Target="../media/image37.png"/><Relationship Id="rId7" Type="http://schemas.openxmlformats.org/officeDocument/2006/relationships/tags" Target="../tags/tag10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tags" Target="../tags/tag101.xml"/><Relationship Id="rId15" Type="http://schemas.openxmlformats.org/officeDocument/2006/relationships/notesSlide" Target="../notesSlides/notesSlide11.xml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107.xml"/><Relationship Id="rId12" Type="http://schemas.openxmlformats.org/officeDocument/2006/relationships/tags" Target="../tags/tag106.xml"/><Relationship Id="rId11" Type="http://schemas.openxmlformats.org/officeDocument/2006/relationships/tags" Target="../tags/tag105.xml"/><Relationship Id="rId10" Type="http://schemas.openxmlformats.org/officeDocument/2006/relationships/tags" Target="../tags/tag104.xml"/><Relationship Id="rId1" Type="http://schemas.openxmlformats.org/officeDocument/2006/relationships/tags" Target="../tags/tag100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9.xml"/><Relationship Id="rId1" Type="http://schemas.openxmlformats.org/officeDocument/2006/relationships/tags" Target="../tags/tag10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118.xml"/><Relationship Id="rId8" Type="http://schemas.openxmlformats.org/officeDocument/2006/relationships/tags" Target="../tags/tag117.xml"/><Relationship Id="rId7" Type="http://schemas.openxmlformats.org/officeDocument/2006/relationships/tags" Target="../tags/tag116.xml"/><Relationship Id="rId6" Type="http://schemas.openxmlformats.org/officeDocument/2006/relationships/tags" Target="../tags/tag115.xml"/><Relationship Id="rId5" Type="http://schemas.openxmlformats.org/officeDocument/2006/relationships/tags" Target="../tags/tag114.xml"/><Relationship Id="rId4" Type="http://schemas.openxmlformats.org/officeDocument/2006/relationships/tags" Target="../tags/tag113.xml"/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7" Type="http://schemas.openxmlformats.org/officeDocument/2006/relationships/notesSlide" Target="../notesSlides/notesSlide14.xml"/><Relationship Id="rId16" Type="http://schemas.openxmlformats.org/officeDocument/2006/relationships/slideLayout" Target="../slideLayouts/slideLayout2.xml"/><Relationship Id="rId15" Type="http://schemas.openxmlformats.org/officeDocument/2006/relationships/tags" Target="../tags/tag122.xml"/><Relationship Id="rId14" Type="http://schemas.openxmlformats.org/officeDocument/2006/relationships/image" Target="../media/image39.png"/><Relationship Id="rId13" Type="http://schemas.openxmlformats.org/officeDocument/2006/relationships/tags" Target="../tags/tag121.xml"/><Relationship Id="rId12" Type="http://schemas.openxmlformats.org/officeDocument/2006/relationships/tags" Target="../tags/tag120.xml"/><Relationship Id="rId11" Type="http://schemas.openxmlformats.org/officeDocument/2006/relationships/tags" Target="../tags/tag119.xml"/><Relationship Id="rId10" Type="http://schemas.openxmlformats.org/officeDocument/2006/relationships/image" Target="../media/image38.GIF"/><Relationship Id="rId1" Type="http://schemas.openxmlformats.org/officeDocument/2006/relationships/tags" Target="../tags/tag110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128.xml"/><Relationship Id="rId8" Type="http://schemas.openxmlformats.org/officeDocument/2006/relationships/tags" Target="../tags/tag127.xml"/><Relationship Id="rId7" Type="http://schemas.openxmlformats.org/officeDocument/2006/relationships/tags" Target="../tags/tag126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tags" Target="../tags/tag125.xml"/><Relationship Id="rId3" Type="http://schemas.openxmlformats.org/officeDocument/2006/relationships/tags" Target="../tags/tag124.xml"/><Relationship Id="rId2" Type="http://schemas.openxmlformats.org/officeDocument/2006/relationships/image" Target="../media/image40.png"/><Relationship Id="rId17" Type="http://schemas.openxmlformats.org/officeDocument/2006/relationships/notesSlide" Target="../notesSlides/notesSlide15.xml"/><Relationship Id="rId16" Type="http://schemas.openxmlformats.org/officeDocument/2006/relationships/slideLayout" Target="../slideLayouts/slideLayout2.xml"/><Relationship Id="rId15" Type="http://schemas.openxmlformats.org/officeDocument/2006/relationships/tags" Target="../tags/tag133.xml"/><Relationship Id="rId14" Type="http://schemas.openxmlformats.org/officeDocument/2006/relationships/tags" Target="../tags/tag132.xml"/><Relationship Id="rId13" Type="http://schemas.openxmlformats.org/officeDocument/2006/relationships/image" Target="../media/image38.GIF"/><Relationship Id="rId12" Type="http://schemas.openxmlformats.org/officeDocument/2006/relationships/tags" Target="../tags/tag131.xml"/><Relationship Id="rId11" Type="http://schemas.openxmlformats.org/officeDocument/2006/relationships/tags" Target="../tags/tag130.xml"/><Relationship Id="rId10" Type="http://schemas.openxmlformats.org/officeDocument/2006/relationships/tags" Target="../tags/tag129.xml"/><Relationship Id="rId1" Type="http://schemas.openxmlformats.org/officeDocument/2006/relationships/tags" Target="../tags/tag123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140.xml"/><Relationship Id="rId8" Type="http://schemas.openxmlformats.org/officeDocument/2006/relationships/image" Target="../media/image43.png"/><Relationship Id="rId7" Type="http://schemas.openxmlformats.org/officeDocument/2006/relationships/tags" Target="../tags/tag139.xml"/><Relationship Id="rId6" Type="http://schemas.openxmlformats.org/officeDocument/2006/relationships/tags" Target="../tags/tag138.xml"/><Relationship Id="rId5" Type="http://schemas.openxmlformats.org/officeDocument/2006/relationships/image" Target="../media/image38.GIF"/><Relationship Id="rId4" Type="http://schemas.openxmlformats.org/officeDocument/2006/relationships/tags" Target="../tags/tag137.xml"/><Relationship Id="rId3" Type="http://schemas.openxmlformats.org/officeDocument/2006/relationships/tags" Target="../tags/tag136.xml"/><Relationship Id="rId2" Type="http://schemas.openxmlformats.org/officeDocument/2006/relationships/tags" Target="../tags/tag135.xml"/><Relationship Id="rId13" Type="http://schemas.openxmlformats.org/officeDocument/2006/relationships/notesSlide" Target="../notesSlides/notesSlide16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141.xml"/><Relationship Id="rId10" Type="http://schemas.openxmlformats.org/officeDocument/2006/relationships/image" Target="../media/image44.png"/><Relationship Id="rId1" Type="http://schemas.openxmlformats.org/officeDocument/2006/relationships/tags" Target="../tags/tag134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148.xml"/><Relationship Id="rId8" Type="http://schemas.openxmlformats.org/officeDocument/2006/relationships/tags" Target="../tags/tag147.xml"/><Relationship Id="rId7" Type="http://schemas.openxmlformats.org/officeDocument/2006/relationships/tags" Target="../tags/tag146.xml"/><Relationship Id="rId6" Type="http://schemas.openxmlformats.org/officeDocument/2006/relationships/tags" Target="../tags/tag145.xml"/><Relationship Id="rId5" Type="http://schemas.openxmlformats.org/officeDocument/2006/relationships/tags" Target="../tags/tag144.xml"/><Relationship Id="rId4" Type="http://schemas.openxmlformats.org/officeDocument/2006/relationships/image" Target="../media/image46.png"/><Relationship Id="rId3" Type="http://schemas.openxmlformats.org/officeDocument/2006/relationships/tags" Target="../tags/tag143.xml"/><Relationship Id="rId2" Type="http://schemas.openxmlformats.org/officeDocument/2006/relationships/image" Target="../media/image45.png"/><Relationship Id="rId17" Type="http://schemas.openxmlformats.org/officeDocument/2006/relationships/notesSlide" Target="../notesSlides/notesSlide17.xml"/><Relationship Id="rId16" Type="http://schemas.openxmlformats.org/officeDocument/2006/relationships/slideLayout" Target="../slideLayouts/slideLayout2.xml"/><Relationship Id="rId15" Type="http://schemas.openxmlformats.org/officeDocument/2006/relationships/tags" Target="../tags/tag153.xml"/><Relationship Id="rId14" Type="http://schemas.openxmlformats.org/officeDocument/2006/relationships/image" Target="../media/image47.png"/><Relationship Id="rId13" Type="http://schemas.openxmlformats.org/officeDocument/2006/relationships/tags" Target="../tags/tag152.xml"/><Relationship Id="rId12" Type="http://schemas.openxmlformats.org/officeDocument/2006/relationships/tags" Target="../tags/tag151.xml"/><Relationship Id="rId11" Type="http://schemas.openxmlformats.org/officeDocument/2006/relationships/tags" Target="../tags/tag150.xml"/><Relationship Id="rId10" Type="http://schemas.openxmlformats.org/officeDocument/2006/relationships/tags" Target="../tags/tag149.xml"/><Relationship Id="rId1" Type="http://schemas.openxmlformats.org/officeDocument/2006/relationships/tags" Target="../tags/tag142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159.xml"/><Relationship Id="rId8" Type="http://schemas.openxmlformats.org/officeDocument/2006/relationships/tags" Target="../tags/tag158.xml"/><Relationship Id="rId7" Type="http://schemas.openxmlformats.org/officeDocument/2006/relationships/tags" Target="../tags/tag157.xml"/><Relationship Id="rId6" Type="http://schemas.openxmlformats.org/officeDocument/2006/relationships/image" Target="../media/image50.png"/><Relationship Id="rId5" Type="http://schemas.openxmlformats.org/officeDocument/2006/relationships/tags" Target="../tags/tag156.xml"/><Relationship Id="rId4" Type="http://schemas.openxmlformats.org/officeDocument/2006/relationships/image" Target="../media/image49.png"/><Relationship Id="rId3" Type="http://schemas.openxmlformats.org/officeDocument/2006/relationships/tags" Target="../tags/tag155.xml"/><Relationship Id="rId23" Type="http://schemas.openxmlformats.org/officeDocument/2006/relationships/notesSlide" Target="../notesSlides/notesSlide18.xml"/><Relationship Id="rId22" Type="http://schemas.openxmlformats.org/officeDocument/2006/relationships/slideLayout" Target="../slideLayouts/slideLayout2.xml"/><Relationship Id="rId21" Type="http://schemas.openxmlformats.org/officeDocument/2006/relationships/tags" Target="../tags/tag169.xml"/><Relationship Id="rId20" Type="http://schemas.openxmlformats.org/officeDocument/2006/relationships/tags" Target="../tags/tag168.xml"/><Relationship Id="rId2" Type="http://schemas.openxmlformats.org/officeDocument/2006/relationships/image" Target="../media/image48.png"/><Relationship Id="rId19" Type="http://schemas.openxmlformats.org/officeDocument/2006/relationships/tags" Target="../tags/tag167.xml"/><Relationship Id="rId18" Type="http://schemas.openxmlformats.org/officeDocument/2006/relationships/image" Target="../media/image52.png"/><Relationship Id="rId17" Type="http://schemas.openxmlformats.org/officeDocument/2006/relationships/tags" Target="../tags/tag166.xml"/><Relationship Id="rId16" Type="http://schemas.openxmlformats.org/officeDocument/2006/relationships/image" Target="../media/image51.png"/><Relationship Id="rId15" Type="http://schemas.openxmlformats.org/officeDocument/2006/relationships/tags" Target="../tags/tag165.xml"/><Relationship Id="rId14" Type="http://schemas.openxmlformats.org/officeDocument/2006/relationships/tags" Target="../tags/tag164.xml"/><Relationship Id="rId13" Type="http://schemas.openxmlformats.org/officeDocument/2006/relationships/tags" Target="../tags/tag163.xml"/><Relationship Id="rId12" Type="http://schemas.openxmlformats.org/officeDocument/2006/relationships/tags" Target="../tags/tag162.xml"/><Relationship Id="rId11" Type="http://schemas.openxmlformats.org/officeDocument/2006/relationships/tags" Target="../tags/tag161.xml"/><Relationship Id="rId10" Type="http://schemas.openxmlformats.org/officeDocument/2006/relationships/tags" Target="../tags/tag160.xml"/><Relationship Id="rId1" Type="http://schemas.openxmlformats.org/officeDocument/2006/relationships/tags" Target="../tags/tag154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177.xml"/><Relationship Id="rId8" Type="http://schemas.openxmlformats.org/officeDocument/2006/relationships/tags" Target="../tags/tag176.xml"/><Relationship Id="rId7" Type="http://schemas.openxmlformats.org/officeDocument/2006/relationships/tags" Target="../tags/tag175.xml"/><Relationship Id="rId6" Type="http://schemas.openxmlformats.org/officeDocument/2006/relationships/tags" Target="../tags/tag174.xml"/><Relationship Id="rId5" Type="http://schemas.openxmlformats.org/officeDocument/2006/relationships/tags" Target="../tags/tag173.xml"/><Relationship Id="rId4" Type="http://schemas.openxmlformats.org/officeDocument/2006/relationships/tags" Target="../tags/tag172.xml"/><Relationship Id="rId3" Type="http://schemas.openxmlformats.org/officeDocument/2006/relationships/tags" Target="../tags/tag171.xml"/><Relationship Id="rId2" Type="http://schemas.openxmlformats.org/officeDocument/2006/relationships/image" Target="../media/image53.png"/><Relationship Id="rId14" Type="http://schemas.openxmlformats.org/officeDocument/2006/relationships/notesSlide" Target="../notesSlides/notesSlide19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179.xml"/><Relationship Id="rId11" Type="http://schemas.openxmlformats.org/officeDocument/2006/relationships/tags" Target="../tags/tag178.xml"/><Relationship Id="rId10" Type="http://schemas.openxmlformats.org/officeDocument/2006/relationships/image" Target="../media/image54.png"/><Relationship Id="rId1" Type="http://schemas.openxmlformats.org/officeDocument/2006/relationships/tags" Target="../tags/tag170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tags" Target="../tags/tag24.xml"/><Relationship Id="rId7" Type="http://schemas.openxmlformats.org/officeDocument/2006/relationships/image" Target="../media/image7.png"/><Relationship Id="rId6" Type="http://schemas.openxmlformats.org/officeDocument/2006/relationships/tags" Target="../tags/tag23.xml"/><Relationship Id="rId5" Type="http://schemas.openxmlformats.org/officeDocument/2006/relationships/image" Target="../media/image6.jpeg"/><Relationship Id="rId4" Type="http://schemas.openxmlformats.org/officeDocument/2006/relationships/tags" Target="../tags/tag22.xml"/><Relationship Id="rId3" Type="http://schemas.openxmlformats.org/officeDocument/2006/relationships/image" Target="../media/image5.png"/><Relationship Id="rId26" Type="http://schemas.openxmlformats.org/officeDocument/2006/relationships/notesSlide" Target="../notesSlides/notesSlide2.xml"/><Relationship Id="rId25" Type="http://schemas.openxmlformats.org/officeDocument/2006/relationships/slideLayout" Target="../slideLayouts/slideLayout2.xml"/><Relationship Id="rId24" Type="http://schemas.openxmlformats.org/officeDocument/2006/relationships/tags" Target="../tags/tag38.xml"/><Relationship Id="rId23" Type="http://schemas.openxmlformats.org/officeDocument/2006/relationships/tags" Target="../tags/tag37.xml"/><Relationship Id="rId22" Type="http://schemas.openxmlformats.org/officeDocument/2006/relationships/tags" Target="../tags/tag36.xml"/><Relationship Id="rId21" Type="http://schemas.openxmlformats.org/officeDocument/2006/relationships/tags" Target="../tags/tag35.xml"/><Relationship Id="rId20" Type="http://schemas.openxmlformats.org/officeDocument/2006/relationships/tags" Target="../tags/tag34.xml"/><Relationship Id="rId2" Type="http://schemas.openxmlformats.org/officeDocument/2006/relationships/tags" Target="../tags/tag21.xml"/><Relationship Id="rId19" Type="http://schemas.openxmlformats.org/officeDocument/2006/relationships/tags" Target="../tags/tag33.xml"/><Relationship Id="rId18" Type="http://schemas.openxmlformats.org/officeDocument/2006/relationships/tags" Target="../tags/tag32.xml"/><Relationship Id="rId17" Type="http://schemas.openxmlformats.org/officeDocument/2006/relationships/image" Target="../media/image9.png"/><Relationship Id="rId16" Type="http://schemas.openxmlformats.org/officeDocument/2006/relationships/tags" Target="../tags/tag31.xml"/><Relationship Id="rId15" Type="http://schemas.openxmlformats.org/officeDocument/2006/relationships/tags" Target="../tags/tag30.xml"/><Relationship Id="rId14" Type="http://schemas.openxmlformats.org/officeDocument/2006/relationships/tags" Target="../tags/tag29.xml"/><Relationship Id="rId13" Type="http://schemas.openxmlformats.org/officeDocument/2006/relationships/tags" Target="../tags/tag28.xml"/><Relationship Id="rId12" Type="http://schemas.openxmlformats.org/officeDocument/2006/relationships/tags" Target="../tags/tag27.xml"/><Relationship Id="rId11" Type="http://schemas.openxmlformats.org/officeDocument/2006/relationships/tags" Target="../tags/tag26.xml"/><Relationship Id="rId10" Type="http://schemas.openxmlformats.org/officeDocument/2006/relationships/tags" Target="../tags/tag25.xml"/><Relationship Id="rId1" Type="http://schemas.openxmlformats.org/officeDocument/2006/relationships/tags" Target="../tags/tag20.xml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83.xml"/><Relationship Id="rId3" Type="http://schemas.openxmlformats.org/officeDocument/2006/relationships/tags" Target="../tags/tag182.xml"/><Relationship Id="rId2" Type="http://schemas.openxmlformats.org/officeDocument/2006/relationships/tags" Target="../tags/tag181.xml"/><Relationship Id="rId1" Type="http://schemas.openxmlformats.org/officeDocument/2006/relationships/tags" Target="../tags/tag18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4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193.xml"/><Relationship Id="rId8" Type="http://schemas.openxmlformats.org/officeDocument/2006/relationships/tags" Target="../tags/tag192.xml"/><Relationship Id="rId7" Type="http://schemas.openxmlformats.org/officeDocument/2006/relationships/tags" Target="../tags/tag191.xml"/><Relationship Id="rId6" Type="http://schemas.openxmlformats.org/officeDocument/2006/relationships/tags" Target="../tags/tag190.xml"/><Relationship Id="rId5" Type="http://schemas.openxmlformats.org/officeDocument/2006/relationships/tags" Target="../tags/tag189.xml"/><Relationship Id="rId4" Type="http://schemas.openxmlformats.org/officeDocument/2006/relationships/tags" Target="../tags/tag188.xml"/><Relationship Id="rId3" Type="http://schemas.openxmlformats.org/officeDocument/2006/relationships/tags" Target="../tags/tag187.xml"/><Relationship Id="rId2" Type="http://schemas.openxmlformats.org/officeDocument/2006/relationships/tags" Target="../tags/tag186.xml"/><Relationship Id="rId16" Type="http://schemas.openxmlformats.org/officeDocument/2006/relationships/notesSlide" Target="../notesSlides/notesSlide22.xml"/><Relationship Id="rId15" Type="http://schemas.openxmlformats.org/officeDocument/2006/relationships/slideLayout" Target="../slideLayouts/slideLayout24.xml"/><Relationship Id="rId14" Type="http://schemas.openxmlformats.org/officeDocument/2006/relationships/tags" Target="../tags/tag196.xml"/><Relationship Id="rId13" Type="http://schemas.openxmlformats.org/officeDocument/2006/relationships/image" Target="../media/image56.GIF"/><Relationship Id="rId12" Type="http://schemas.openxmlformats.org/officeDocument/2006/relationships/image" Target="../media/image55.png"/><Relationship Id="rId11" Type="http://schemas.openxmlformats.org/officeDocument/2006/relationships/tags" Target="../tags/tag195.xml"/><Relationship Id="rId10" Type="http://schemas.openxmlformats.org/officeDocument/2006/relationships/tags" Target="../tags/tag194.xml"/><Relationship Id="rId1" Type="http://schemas.openxmlformats.org/officeDocument/2006/relationships/tags" Target="../tags/tag185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204.xml"/><Relationship Id="rId8" Type="http://schemas.openxmlformats.org/officeDocument/2006/relationships/tags" Target="../tags/tag203.xml"/><Relationship Id="rId7" Type="http://schemas.openxmlformats.org/officeDocument/2006/relationships/tags" Target="../tags/tag202.xml"/><Relationship Id="rId6" Type="http://schemas.openxmlformats.org/officeDocument/2006/relationships/tags" Target="../tags/tag201.xml"/><Relationship Id="rId5" Type="http://schemas.openxmlformats.org/officeDocument/2006/relationships/tags" Target="../tags/tag200.xml"/><Relationship Id="rId4" Type="http://schemas.openxmlformats.org/officeDocument/2006/relationships/tags" Target="../tags/tag199.xml"/><Relationship Id="rId3" Type="http://schemas.openxmlformats.org/officeDocument/2006/relationships/tags" Target="../tags/tag198.xml"/><Relationship Id="rId2" Type="http://schemas.openxmlformats.org/officeDocument/2006/relationships/tags" Target="../tags/tag197.xml"/><Relationship Id="rId16" Type="http://schemas.openxmlformats.org/officeDocument/2006/relationships/notesSlide" Target="../notesSlides/notesSlide23.xml"/><Relationship Id="rId15" Type="http://schemas.openxmlformats.org/officeDocument/2006/relationships/slideLayout" Target="../slideLayouts/slideLayout2.xml"/><Relationship Id="rId14" Type="http://schemas.openxmlformats.org/officeDocument/2006/relationships/tags" Target="../tags/tag207.xml"/><Relationship Id="rId13" Type="http://schemas.openxmlformats.org/officeDocument/2006/relationships/tags" Target="../tags/tag206.xml"/><Relationship Id="rId12" Type="http://schemas.openxmlformats.org/officeDocument/2006/relationships/image" Target="../media/image59.png"/><Relationship Id="rId11" Type="http://schemas.openxmlformats.org/officeDocument/2006/relationships/tags" Target="../tags/tag205.xml"/><Relationship Id="rId10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215.xml"/><Relationship Id="rId8" Type="http://schemas.openxmlformats.org/officeDocument/2006/relationships/tags" Target="../tags/tag214.xml"/><Relationship Id="rId7" Type="http://schemas.openxmlformats.org/officeDocument/2006/relationships/tags" Target="../tags/tag213.xml"/><Relationship Id="rId6" Type="http://schemas.openxmlformats.org/officeDocument/2006/relationships/tags" Target="../tags/tag212.xml"/><Relationship Id="rId5" Type="http://schemas.openxmlformats.org/officeDocument/2006/relationships/tags" Target="../tags/tag211.xml"/><Relationship Id="rId4" Type="http://schemas.openxmlformats.org/officeDocument/2006/relationships/tags" Target="../tags/tag210.xml"/><Relationship Id="rId3" Type="http://schemas.openxmlformats.org/officeDocument/2006/relationships/tags" Target="../tags/tag209.xml"/><Relationship Id="rId2" Type="http://schemas.openxmlformats.org/officeDocument/2006/relationships/image" Target="../media/image60.png"/><Relationship Id="rId14" Type="http://schemas.openxmlformats.org/officeDocument/2006/relationships/notesSlide" Target="../notesSlides/notesSlide24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217.xml"/><Relationship Id="rId11" Type="http://schemas.openxmlformats.org/officeDocument/2006/relationships/tags" Target="../tags/tag216.xml"/><Relationship Id="rId10" Type="http://schemas.openxmlformats.org/officeDocument/2006/relationships/image" Target="../media/image61.png"/><Relationship Id="rId1" Type="http://schemas.openxmlformats.org/officeDocument/2006/relationships/tags" Target="../tags/tag208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tags" Target="../tags/tag224.xml"/><Relationship Id="rId8" Type="http://schemas.openxmlformats.org/officeDocument/2006/relationships/tags" Target="../tags/tag223.xml"/><Relationship Id="rId7" Type="http://schemas.openxmlformats.org/officeDocument/2006/relationships/tags" Target="../tags/tag222.xml"/><Relationship Id="rId6" Type="http://schemas.openxmlformats.org/officeDocument/2006/relationships/tags" Target="../tags/tag221.xml"/><Relationship Id="rId5" Type="http://schemas.openxmlformats.org/officeDocument/2006/relationships/tags" Target="../tags/tag220.xml"/><Relationship Id="rId4" Type="http://schemas.openxmlformats.org/officeDocument/2006/relationships/image" Target="../media/image63.png"/><Relationship Id="rId3" Type="http://schemas.openxmlformats.org/officeDocument/2006/relationships/tags" Target="../tags/tag219.xml"/><Relationship Id="rId21" Type="http://schemas.openxmlformats.org/officeDocument/2006/relationships/notesSlide" Target="../notesSlides/notesSlide25.xml"/><Relationship Id="rId20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19" Type="http://schemas.openxmlformats.org/officeDocument/2006/relationships/tags" Target="../tags/tag232.xml"/><Relationship Id="rId18" Type="http://schemas.openxmlformats.org/officeDocument/2006/relationships/tags" Target="../tags/tag231.xml"/><Relationship Id="rId17" Type="http://schemas.openxmlformats.org/officeDocument/2006/relationships/tags" Target="../tags/tag230.xml"/><Relationship Id="rId16" Type="http://schemas.openxmlformats.org/officeDocument/2006/relationships/image" Target="../media/image65.png"/><Relationship Id="rId15" Type="http://schemas.openxmlformats.org/officeDocument/2006/relationships/tags" Target="../tags/tag229.xml"/><Relationship Id="rId14" Type="http://schemas.openxmlformats.org/officeDocument/2006/relationships/image" Target="../media/image64.png"/><Relationship Id="rId13" Type="http://schemas.openxmlformats.org/officeDocument/2006/relationships/tags" Target="../tags/tag228.xml"/><Relationship Id="rId12" Type="http://schemas.openxmlformats.org/officeDocument/2006/relationships/tags" Target="../tags/tag227.xml"/><Relationship Id="rId11" Type="http://schemas.openxmlformats.org/officeDocument/2006/relationships/tags" Target="../tags/tag226.xml"/><Relationship Id="rId10" Type="http://schemas.openxmlformats.org/officeDocument/2006/relationships/tags" Target="../tags/tag225.xml"/><Relationship Id="rId1" Type="http://schemas.openxmlformats.org/officeDocument/2006/relationships/tags" Target="../tags/tag218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67.png"/><Relationship Id="rId8" Type="http://schemas.openxmlformats.org/officeDocument/2006/relationships/tags" Target="../tags/tag239.xml"/><Relationship Id="rId7" Type="http://schemas.openxmlformats.org/officeDocument/2006/relationships/image" Target="../media/image66.png"/><Relationship Id="rId6" Type="http://schemas.openxmlformats.org/officeDocument/2006/relationships/tags" Target="../tags/tag238.xml"/><Relationship Id="rId5" Type="http://schemas.openxmlformats.org/officeDocument/2006/relationships/tags" Target="../tags/tag237.xml"/><Relationship Id="rId4" Type="http://schemas.openxmlformats.org/officeDocument/2006/relationships/tags" Target="../tags/tag236.xml"/><Relationship Id="rId3" Type="http://schemas.openxmlformats.org/officeDocument/2006/relationships/tags" Target="../tags/tag235.xml"/><Relationship Id="rId24" Type="http://schemas.openxmlformats.org/officeDocument/2006/relationships/notesSlide" Target="../notesSlides/notesSlide26.xml"/><Relationship Id="rId23" Type="http://schemas.openxmlformats.org/officeDocument/2006/relationships/slideLayout" Target="../slideLayouts/slideLayout2.xml"/><Relationship Id="rId22" Type="http://schemas.openxmlformats.org/officeDocument/2006/relationships/tags" Target="../tags/tag249.xml"/><Relationship Id="rId21" Type="http://schemas.openxmlformats.org/officeDocument/2006/relationships/tags" Target="../tags/tag248.xml"/><Relationship Id="rId20" Type="http://schemas.openxmlformats.org/officeDocument/2006/relationships/tags" Target="../tags/tag247.xml"/><Relationship Id="rId2" Type="http://schemas.openxmlformats.org/officeDocument/2006/relationships/tags" Target="../tags/tag234.xml"/><Relationship Id="rId19" Type="http://schemas.openxmlformats.org/officeDocument/2006/relationships/tags" Target="../tags/tag246.xml"/><Relationship Id="rId18" Type="http://schemas.openxmlformats.org/officeDocument/2006/relationships/image" Target="../media/image70.png"/><Relationship Id="rId17" Type="http://schemas.openxmlformats.org/officeDocument/2006/relationships/tags" Target="../tags/tag245.xml"/><Relationship Id="rId16" Type="http://schemas.openxmlformats.org/officeDocument/2006/relationships/image" Target="../media/image69.png"/><Relationship Id="rId15" Type="http://schemas.openxmlformats.org/officeDocument/2006/relationships/tags" Target="../tags/tag244.xml"/><Relationship Id="rId14" Type="http://schemas.openxmlformats.org/officeDocument/2006/relationships/tags" Target="../tags/tag243.xml"/><Relationship Id="rId13" Type="http://schemas.openxmlformats.org/officeDocument/2006/relationships/tags" Target="../tags/tag242.xml"/><Relationship Id="rId12" Type="http://schemas.openxmlformats.org/officeDocument/2006/relationships/tags" Target="../tags/tag241.xml"/><Relationship Id="rId11" Type="http://schemas.openxmlformats.org/officeDocument/2006/relationships/image" Target="../media/image68.png"/><Relationship Id="rId10" Type="http://schemas.openxmlformats.org/officeDocument/2006/relationships/tags" Target="../tags/tag240.xml"/><Relationship Id="rId1" Type="http://schemas.openxmlformats.org/officeDocument/2006/relationships/tags" Target="../tags/tag233.xml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53.xml"/><Relationship Id="rId3" Type="http://schemas.openxmlformats.org/officeDocument/2006/relationships/tags" Target="../tags/tag252.xml"/><Relationship Id="rId2" Type="http://schemas.openxmlformats.org/officeDocument/2006/relationships/tags" Target="../tags/tag251.xml"/><Relationship Id="rId1" Type="http://schemas.openxmlformats.org/officeDocument/2006/relationships/tags" Target="../tags/tag25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4.xml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tags" Target="../tags/tag263.xml"/><Relationship Id="rId8" Type="http://schemas.openxmlformats.org/officeDocument/2006/relationships/tags" Target="../tags/tag262.xml"/><Relationship Id="rId7" Type="http://schemas.openxmlformats.org/officeDocument/2006/relationships/tags" Target="../tags/tag261.xml"/><Relationship Id="rId6" Type="http://schemas.openxmlformats.org/officeDocument/2006/relationships/tags" Target="../tags/tag260.xml"/><Relationship Id="rId5" Type="http://schemas.openxmlformats.org/officeDocument/2006/relationships/tags" Target="../tags/tag259.xml"/><Relationship Id="rId4" Type="http://schemas.openxmlformats.org/officeDocument/2006/relationships/tags" Target="../tags/tag258.xml"/><Relationship Id="rId3" Type="http://schemas.openxmlformats.org/officeDocument/2006/relationships/tags" Target="../tags/tag257.xml"/><Relationship Id="rId2" Type="http://schemas.openxmlformats.org/officeDocument/2006/relationships/tags" Target="../tags/tag256.xml"/><Relationship Id="rId18" Type="http://schemas.openxmlformats.org/officeDocument/2006/relationships/notesSlide" Target="../notesSlides/notesSlide29.xml"/><Relationship Id="rId17" Type="http://schemas.openxmlformats.org/officeDocument/2006/relationships/slideLayout" Target="../slideLayouts/slideLayout2.xml"/><Relationship Id="rId16" Type="http://schemas.openxmlformats.org/officeDocument/2006/relationships/tags" Target="../tags/tag268.xml"/><Relationship Id="rId15" Type="http://schemas.openxmlformats.org/officeDocument/2006/relationships/image" Target="../media/image72.png"/><Relationship Id="rId14" Type="http://schemas.openxmlformats.org/officeDocument/2006/relationships/tags" Target="../tags/tag267.xml"/><Relationship Id="rId13" Type="http://schemas.openxmlformats.org/officeDocument/2006/relationships/tags" Target="../tags/tag266.xml"/><Relationship Id="rId12" Type="http://schemas.openxmlformats.org/officeDocument/2006/relationships/tags" Target="../tags/tag265.xml"/><Relationship Id="rId11" Type="http://schemas.openxmlformats.org/officeDocument/2006/relationships/image" Target="../media/image71.png"/><Relationship Id="rId10" Type="http://schemas.openxmlformats.org/officeDocument/2006/relationships/tags" Target="../tags/tag264.xml"/><Relationship Id="rId1" Type="http://schemas.openxmlformats.org/officeDocument/2006/relationships/tags" Target="../tags/tag255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46.xml"/><Relationship Id="rId8" Type="http://schemas.openxmlformats.org/officeDocument/2006/relationships/tags" Target="../tags/tag45.xml"/><Relationship Id="rId7" Type="http://schemas.openxmlformats.org/officeDocument/2006/relationships/tags" Target="../tags/tag44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5" Type="http://schemas.openxmlformats.org/officeDocument/2006/relationships/notesSlide" Target="../notesSlides/notesSlide3.xml"/><Relationship Id="rId34" Type="http://schemas.openxmlformats.org/officeDocument/2006/relationships/slideLayout" Target="../slideLayouts/slideLayout2.xml"/><Relationship Id="rId33" Type="http://schemas.openxmlformats.org/officeDocument/2006/relationships/tags" Target="../tags/tag62.xml"/><Relationship Id="rId32" Type="http://schemas.openxmlformats.org/officeDocument/2006/relationships/tags" Target="../tags/tag61.xml"/><Relationship Id="rId31" Type="http://schemas.openxmlformats.org/officeDocument/2006/relationships/image" Target="../media/image18.png"/><Relationship Id="rId30" Type="http://schemas.openxmlformats.org/officeDocument/2006/relationships/tags" Target="../tags/tag60.xml"/><Relationship Id="rId3" Type="http://schemas.openxmlformats.org/officeDocument/2006/relationships/tags" Target="../tags/tag40.xml"/><Relationship Id="rId29" Type="http://schemas.openxmlformats.org/officeDocument/2006/relationships/image" Target="../media/image17.png"/><Relationship Id="rId28" Type="http://schemas.openxmlformats.org/officeDocument/2006/relationships/tags" Target="../tags/tag59.xml"/><Relationship Id="rId27" Type="http://schemas.openxmlformats.org/officeDocument/2006/relationships/tags" Target="../tags/tag58.xml"/><Relationship Id="rId26" Type="http://schemas.openxmlformats.org/officeDocument/2006/relationships/tags" Target="../tags/tag57.xml"/><Relationship Id="rId25" Type="http://schemas.openxmlformats.org/officeDocument/2006/relationships/image" Target="../media/image16.png"/><Relationship Id="rId24" Type="http://schemas.openxmlformats.org/officeDocument/2006/relationships/tags" Target="../tags/tag56.xml"/><Relationship Id="rId23" Type="http://schemas.openxmlformats.org/officeDocument/2006/relationships/tags" Target="../tags/tag55.xml"/><Relationship Id="rId22" Type="http://schemas.openxmlformats.org/officeDocument/2006/relationships/image" Target="../media/image15.png"/><Relationship Id="rId21" Type="http://schemas.openxmlformats.org/officeDocument/2006/relationships/tags" Target="../tags/tag54.xml"/><Relationship Id="rId20" Type="http://schemas.openxmlformats.org/officeDocument/2006/relationships/tags" Target="../tags/tag53.xml"/><Relationship Id="rId2" Type="http://schemas.openxmlformats.org/officeDocument/2006/relationships/image" Target="../media/image10.jpeg"/><Relationship Id="rId19" Type="http://schemas.openxmlformats.org/officeDocument/2006/relationships/image" Target="../media/image14.png"/><Relationship Id="rId18" Type="http://schemas.openxmlformats.org/officeDocument/2006/relationships/tags" Target="../tags/tag52.xml"/><Relationship Id="rId17" Type="http://schemas.openxmlformats.org/officeDocument/2006/relationships/tags" Target="../tags/tag51.xml"/><Relationship Id="rId16" Type="http://schemas.openxmlformats.org/officeDocument/2006/relationships/image" Target="../media/image13.png"/><Relationship Id="rId15" Type="http://schemas.openxmlformats.org/officeDocument/2006/relationships/tags" Target="../tags/tag50.xml"/><Relationship Id="rId14" Type="http://schemas.openxmlformats.org/officeDocument/2006/relationships/tags" Target="../tags/tag49.xml"/><Relationship Id="rId13" Type="http://schemas.openxmlformats.org/officeDocument/2006/relationships/image" Target="../media/image12.png"/><Relationship Id="rId12" Type="http://schemas.openxmlformats.org/officeDocument/2006/relationships/tags" Target="../tags/tag48.xml"/><Relationship Id="rId11" Type="http://schemas.openxmlformats.org/officeDocument/2006/relationships/image" Target="../media/image11.png"/><Relationship Id="rId10" Type="http://schemas.openxmlformats.org/officeDocument/2006/relationships/tags" Target="../tags/tag47.xml"/><Relationship Id="rId1" Type="http://schemas.openxmlformats.org/officeDocument/2006/relationships/tags" Target="../tags/tag39.xml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tags" Target="../tags/tag277.xml"/><Relationship Id="rId8" Type="http://schemas.openxmlformats.org/officeDocument/2006/relationships/tags" Target="../tags/tag276.xml"/><Relationship Id="rId7" Type="http://schemas.openxmlformats.org/officeDocument/2006/relationships/tags" Target="../tags/tag275.xml"/><Relationship Id="rId6" Type="http://schemas.openxmlformats.org/officeDocument/2006/relationships/tags" Target="../tags/tag274.xml"/><Relationship Id="rId5" Type="http://schemas.openxmlformats.org/officeDocument/2006/relationships/tags" Target="../tags/tag273.xml"/><Relationship Id="rId4" Type="http://schemas.openxmlformats.org/officeDocument/2006/relationships/tags" Target="../tags/tag272.xml"/><Relationship Id="rId3" Type="http://schemas.openxmlformats.org/officeDocument/2006/relationships/tags" Target="../tags/tag271.xml"/><Relationship Id="rId2" Type="http://schemas.openxmlformats.org/officeDocument/2006/relationships/tags" Target="../tags/tag270.xml"/><Relationship Id="rId16" Type="http://schemas.openxmlformats.org/officeDocument/2006/relationships/notesSlide" Target="../notesSlides/notesSlide30.xml"/><Relationship Id="rId15" Type="http://schemas.openxmlformats.org/officeDocument/2006/relationships/slideLayout" Target="../slideLayouts/slideLayout2.xml"/><Relationship Id="rId14" Type="http://schemas.openxmlformats.org/officeDocument/2006/relationships/tags" Target="../tags/tag280.xml"/><Relationship Id="rId13" Type="http://schemas.openxmlformats.org/officeDocument/2006/relationships/tags" Target="../tags/tag279.xml"/><Relationship Id="rId12" Type="http://schemas.openxmlformats.org/officeDocument/2006/relationships/image" Target="../media/image74.png"/><Relationship Id="rId11" Type="http://schemas.openxmlformats.org/officeDocument/2006/relationships/tags" Target="../tags/tag278.xml"/><Relationship Id="rId10" Type="http://schemas.openxmlformats.org/officeDocument/2006/relationships/image" Target="../media/image73.png"/><Relationship Id="rId1" Type="http://schemas.openxmlformats.org/officeDocument/2006/relationships/tags" Target="../tags/tag269.xml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image" Target="../media/image78.png"/><Relationship Id="rId8" Type="http://schemas.openxmlformats.org/officeDocument/2006/relationships/tags" Target="../tags/tag285.xml"/><Relationship Id="rId7" Type="http://schemas.openxmlformats.org/officeDocument/2006/relationships/image" Target="../media/image77.png"/><Relationship Id="rId6" Type="http://schemas.openxmlformats.org/officeDocument/2006/relationships/tags" Target="../tags/tag284.xml"/><Relationship Id="rId5" Type="http://schemas.openxmlformats.org/officeDocument/2006/relationships/image" Target="../media/image76.png"/><Relationship Id="rId4" Type="http://schemas.openxmlformats.org/officeDocument/2006/relationships/tags" Target="../tags/tag283.xml"/><Relationship Id="rId3" Type="http://schemas.openxmlformats.org/officeDocument/2006/relationships/tags" Target="../tags/tag282.xml"/><Relationship Id="rId22" Type="http://schemas.openxmlformats.org/officeDocument/2006/relationships/notesSlide" Target="../notesSlides/notesSlide31.xml"/><Relationship Id="rId21" Type="http://schemas.openxmlformats.org/officeDocument/2006/relationships/slideLayout" Target="../slideLayouts/slideLayout2.xml"/><Relationship Id="rId20" Type="http://schemas.openxmlformats.org/officeDocument/2006/relationships/tags" Target="../tags/tag295.xml"/><Relationship Id="rId2" Type="http://schemas.openxmlformats.org/officeDocument/2006/relationships/image" Target="../media/image75.png"/><Relationship Id="rId19" Type="http://schemas.openxmlformats.org/officeDocument/2006/relationships/image" Target="../media/image73.png"/><Relationship Id="rId18" Type="http://schemas.openxmlformats.org/officeDocument/2006/relationships/tags" Target="../tags/tag294.xml"/><Relationship Id="rId17" Type="http://schemas.openxmlformats.org/officeDocument/2006/relationships/tags" Target="../tags/tag293.xml"/><Relationship Id="rId16" Type="http://schemas.openxmlformats.org/officeDocument/2006/relationships/tags" Target="../tags/tag292.xml"/><Relationship Id="rId15" Type="http://schemas.openxmlformats.org/officeDocument/2006/relationships/tags" Target="../tags/tag291.xml"/><Relationship Id="rId14" Type="http://schemas.openxmlformats.org/officeDocument/2006/relationships/tags" Target="../tags/tag290.xml"/><Relationship Id="rId13" Type="http://schemas.openxmlformats.org/officeDocument/2006/relationships/tags" Target="../tags/tag289.xml"/><Relationship Id="rId12" Type="http://schemas.openxmlformats.org/officeDocument/2006/relationships/tags" Target="../tags/tag288.xml"/><Relationship Id="rId11" Type="http://schemas.openxmlformats.org/officeDocument/2006/relationships/tags" Target="../tags/tag287.xml"/><Relationship Id="rId10" Type="http://schemas.openxmlformats.org/officeDocument/2006/relationships/tags" Target="../tags/tag286.xml"/><Relationship Id="rId1" Type="http://schemas.openxmlformats.org/officeDocument/2006/relationships/tags" Target="../tags/tag281.xml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image" Target="../media/image78.png"/><Relationship Id="rId8" Type="http://schemas.openxmlformats.org/officeDocument/2006/relationships/tags" Target="../tags/tag300.xml"/><Relationship Id="rId7" Type="http://schemas.openxmlformats.org/officeDocument/2006/relationships/image" Target="../media/image77.png"/><Relationship Id="rId6" Type="http://schemas.openxmlformats.org/officeDocument/2006/relationships/tags" Target="../tags/tag299.xml"/><Relationship Id="rId5" Type="http://schemas.openxmlformats.org/officeDocument/2006/relationships/image" Target="../media/image76.png"/><Relationship Id="rId4" Type="http://schemas.openxmlformats.org/officeDocument/2006/relationships/tags" Target="../tags/tag298.xml"/><Relationship Id="rId3" Type="http://schemas.openxmlformats.org/officeDocument/2006/relationships/tags" Target="../tags/tag297.xml"/><Relationship Id="rId22" Type="http://schemas.openxmlformats.org/officeDocument/2006/relationships/notesSlide" Target="../notesSlides/notesSlide32.xml"/><Relationship Id="rId21" Type="http://schemas.openxmlformats.org/officeDocument/2006/relationships/slideLayout" Target="../slideLayouts/slideLayout2.xml"/><Relationship Id="rId20" Type="http://schemas.openxmlformats.org/officeDocument/2006/relationships/tags" Target="../tags/tag310.xml"/><Relationship Id="rId2" Type="http://schemas.openxmlformats.org/officeDocument/2006/relationships/image" Target="../media/image75.png"/><Relationship Id="rId19" Type="http://schemas.openxmlformats.org/officeDocument/2006/relationships/image" Target="../media/image73.png"/><Relationship Id="rId18" Type="http://schemas.openxmlformats.org/officeDocument/2006/relationships/tags" Target="../tags/tag309.xml"/><Relationship Id="rId17" Type="http://schemas.openxmlformats.org/officeDocument/2006/relationships/tags" Target="../tags/tag308.xml"/><Relationship Id="rId16" Type="http://schemas.openxmlformats.org/officeDocument/2006/relationships/tags" Target="../tags/tag307.xml"/><Relationship Id="rId15" Type="http://schemas.openxmlformats.org/officeDocument/2006/relationships/tags" Target="../tags/tag306.xml"/><Relationship Id="rId14" Type="http://schemas.openxmlformats.org/officeDocument/2006/relationships/tags" Target="../tags/tag305.xml"/><Relationship Id="rId13" Type="http://schemas.openxmlformats.org/officeDocument/2006/relationships/tags" Target="../tags/tag304.xml"/><Relationship Id="rId12" Type="http://schemas.openxmlformats.org/officeDocument/2006/relationships/tags" Target="../tags/tag303.xml"/><Relationship Id="rId11" Type="http://schemas.openxmlformats.org/officeDocument/2006/relationships/tags" Target="../tags/tag302.xml"/><Relationship Id="rId10" Type="http://schemas.openxmlformats.org/officeDocument/2006/relationships/tags" Target="../tags/tag301.xml"/><Relationship Id="rId1" Type="http://schemas.openxmlformats.org/officeDocument/2006/relationships/tags" Target="../tags/tag296.xml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tags" Target="../tags/tag318.xml"/><Relationship Id="rId8" Type="http://schemas.openxmlformats.org/officeDocument/2006/relationships/tags" Target="../tags/tag317.xml"/><Relationship Id="rId7" Type="http://schemas.openxmlformats.org/officeDocument/2006/relationships/tags" Target="../tags/tag316.xml"/><Relationship Id="rId6" Type="http://schemas.openxmlformats.org/officeDocument/2006/relationships/tags" Target="../tags/tag315.xml"/><Relationship Id="rId5" Type="http://schemas.openxmlformats.org/officeDocument/2006/relationships/tags" Target="../tags/tag314.xml"/><Relationship Id="rId4" Type="http://schemas.openxmlformats.org/officeDocument/2006/relationships/tags" Target="../tags/tag313.xml"/><Relationship Id="rId3" Type="http://schemas.openxmlformats.org/officeDocument/2006/relationships/tags" Target="../tags/tag312.xml"/><Relationship Id="rId20" Type="http://schemas.openxmlformats.org/officeDocument/2006/relationships/notesSlide" Target="../notesSlides/notesSlide33.xml"/><Relationship Id="rId2" Type="http://schemas.openxmlformats.org/officeDocument/2006/relationships/image" Target="../media/image79.png"/><Relationship Id="rId19" Type="http://schemas.openxmlformats.org/officeDocument/2006/relationships/slideLayout" Target="../slideLayouts/slideLayout2.xml"/><Relationship Id="rId18" Type="http://schemas.openxmlformats.org/officeDocument/2006/relationships/tags" Target="../tags/tag324.xml"/><Relationship Id="rId17" Type="http://schemas.openxmlformats.org/officeDocument/2006/relationships/tags" Target="../tags/tag323.xml"/><Relationship Id="rId16" Type="http://schemas.openxmlformats.org/officeDocument/2006/relationships/tags" Target="../tags/tag322.xml"/><Relationship Id="rId15" Type="http://schemas.openxmlformats.org/officeDocument/2006/relationships/image" Target="../media/image82.png"/><Relationship Id="rId14" Type="http://schemas.openxmlformats.org/officeDocument/2006/relationships/tags" Target="../tags/tag321.xml"/><Relationship Id="rId13" Type="http://schemas.openxmlformats.org/officeDocument/2006/relationships/image" Target="../media/image81.png"/><Relationship Id="rId12" Type="http://schemas.openxmlformats.org/officeDocument/2006/relationships/tags" Target="../tags/tag320.xml"/><Relationship Id="rId11" Type="http://schemas.openxmlformats.org/officeDocument/2006/relationships/image" Target="../media/image80.png"/><Relationship Id="rId10" Type="http://schemas.openxmlformats.org/officeDocument/2006/relationships/tags" Target="../tags/tag319.xml"/><Relationship Id="rId1" Type="http://schemas.openxmlformats.org/officeDocument/2006/relationships/tags" Target="../tags/tag311.xml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tags" Target="../tags/tag332.xml"/><Relationship Id="rId8" Type="http://schemas.openxmlformats.org/officeDocument/2006/relationships/image" Target="../media/image83.png"/><Relationship Id="rId7" Type="http://schemas.openxmlformats.org/officeDocument/2006/relationships/tags" Target="../tags/tag331.xml"/><Relationship Id="rId6" Type="http://schemas.openxmlformats.org/officeDocument/2006/relationships/tags" Target="../tags/tag330.xml"/><Relationship Id="rId5" Type="http://schemas.openxmlformats.org/officeDocument/2006/relationships/tags" Target="../tags/tag329.xml"/><Relationship Id="rId4" Type="http://schemas.openxmlformats.org/officeDocument/2006/relationships/tags" Target="../tags/tag328.xml"/><Relationship Id="rId3" Type="http://schemas.openxmlformats.org/officeDocument/2006/relationships/tags" Target="../tags/tag327.xml"/><Relationship Id="rId26" Type="http://schemas.openxmlformats.org/officeDocument/2006/relationships/notesSlide" Target="../notesSlides/notesSlide34.xml"/><Relationship Id="rId25" Type="http://schemas.openxmlformats.org/officeDocument/2006/relationships/slideLayout" Target="../slideLayouts/slideLayout2.xml"/><Relationship Id="rId24" Type="http://schemas.openxmlformats.org/officeDocument/2006/relationships/tags" Target="../tags/tag346.xml"/><Relationship Id="rId23" Type="http://schemas.openxmlformats.org/officeDocument/2006/relationships/tags" Target="../tags/tag345.xml"/><Relationship Id="rId22" Type="http://schemas.openxmlformats.org/officeDocument/2006/relationships/tags" Target="../tags/tag344.xml"/><Relationship Id="rId21" Type="http://schemas.openxmlformats.org/officeDocument/2006/relationships/tags" Target="../tags/tag343.xml"/><Relationship Id="rId20" Type="http://schemas.openxmlformats.org/officeDocument/2006/relationships/tags" Target="../tags/tag342.xml"/><Relationship Id="rId2" Type="http://schemas.openxmlformats.org/officeDocument/2006/relationships/tags" Target="../tags/tag326.xml"/><Relationship Id="rId19" Type="http://schemas.openxmlformats.org/officeDocument/2006/relationships/tags" Target="../tags/tag341.xml"/><Relationship Id="rId18" Type="http://schemas.openxmlformats.org/officeDocument/2006/relationships/tags" Target="../tags/tag340.xml"/><Relationship Id="rId17" Type="http://schemas.openxmlformats.org/officeDocument/2006/relationships/tags" Target="../tags/tag339.xml"/><Relationship Id="rId16" Type="http://schemas.openxmlformats.org/officeDocument/2006/relationships/tags" Target="../tags/tag338.xml"/><Relationship Id="rId15" Type="http://schemas.openxmlformats.org/officeDocument/2006/relationships/tags" Target="../tags/tag337.xml"/><Relationship Id="rId14" Type="http://schemas.openxmlformats.org/officeDocument/2006/relationships/tags" Target="../tags/tag336.xml"/><Relationship Id="rId13" Type="http://schemas.openxmlformats.org/officeDocument/2006/relationships/tags" Target="../tags/tag335.xml"/><Relationship Id="rId12" Type="http://schemas.openxmlformats.org/officeDocument/2006/relationships/tags" Target="../tags/tag334.xml"/><Relationship Id="rId11" Type="http://schemas.openxmlformats.org/officeDocument/2006/relationships/tags" Target="../tags/tag333.xml"/><Relationship Id="rId10" Type="http://schemas.openxmlformats.org/officeDocument/2006/relationships/image" Target="../media/image84.png"/><Relationship Id="rId1" Type="http://schemas.openxmlformats.org/officeDocument/2006/relationships/tags" Target="../tags/tag325.xml"/></Relationships>
</file>

<file path=ppt/slides/_rels/slide3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50.xml"/><Relationship Id="rId3" Type="http://schemas.openxmlformats.org/officeDocument/2006/relationships/tags" Target="../tags/tag349.xml"/><Relationship Id="rId2" Type="http://schemas.openxmlformats.org/officeDocument/2006/relationships/tags" Target="../tags/tag348.xml"/><Relationship Id="rId1" Type="http://schemas.openxmlformats.org/officeDocument/2006/relationships/tags" Target="../tags/tag34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tags" Target="../tags/tag356.xml"/><Relationship Id="rId8" Type="http://schemas.openxmlformats.org/officeDocument/2006/relationships/image" Target="../media/image86.GIF"/><Relationship Id="rId7" Type="http://schemas.openxmlformats.org/officeDocument/2006/relationships/image" Target="../media/image85.GIF"/><Relationship Id="rId6" Type="http://schemas.openxmlformats.org/officeDocument/2006/relationships/image" Target="../media/image38.GIF"/><Relationship Id="rId5" Type="http://schemas.openxmlformats.org/officeDocument/2006/relationships/tags" Target="../tags/tag355.xml"/><Relationship Id="rId4" Type="http://schemas.openxmlformats.org/officeDocument/2006/relationships/tags" Target="../tags/tag354.xml"/><Relationship Id="rId3" Type="http://schemas.openxmlformats.org/officeDocument/2006/relationships/tags" Target="../tags/tag353.xml"/><Relationship Id="rId2" Type="http://schemas.openxmlformats.org/officeDocument/2006/relationships/tags" Target="../tags/tag352.xml"/><Relationship Id="rId11" Type="http://schemas.openxmlformats.org/officeDocument/2006/relationships/notesSlide" Target="../notesSlides/notesSlide37.xml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351.xml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8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358.xml"/><Relationship Id="rId1" Type="http://schemas.openxmlformats.org/officeDocument/2006/relationships/tags" Target="../tags/tag35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71.xml"/><Relationship Id="rId8" Type="http://schemas.openxmlformats.org/officeDocument/2006/relationships/tags" Target="../tags/tag70.xml"/><Relationship Id="rId7" Type="http://schemas.openxmlformats.org/officeDocument/2006/relationships/tags" Target="../tags/tag69.xml"/><Relationship Id="rId6" Type="http://schemas.openxmlformats.org/officeDocument/2006/relationships/tags" Target="../tags/tag68.xml"/><Relationship Id="rId5" Type="http://schemas.openxmlformats.org/officeDocument/2006/relationships/tags" Target="../tags/tag67.xml"/><Relationship Id="rId4" Type="http://schemas.openxmlformats.org/officeDocument/2006/relationships/tags" Target="../tags/tag66.xml"/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9" Type="http://schemas.openxmlformats.org/officeDocument/2006/relationships/notesSlide" Target="../notesSlides/notesSlide4.xml"/><Relationship Id="rId18" Type="http://schemas.openxmlformats.org/officeDocument/2006/relationships/slideLayout" Target="../slideLayouts/slideLayout2.xml"/><Relationship Id="rId17" Type="http://schemas.openxmlformats.org/officeDocument/2006/relationships/image" Target="../media/image21.jpeg"/><Relationship Id="rId16" Type="http://schemas.openxmlformats.org/officeDocument/2006/relationships/tags" Target="../tags/tag76.xml"/><Relationship Id="rId15" Type="http://schemas.openxmlformats.org/officeDocument/2006/relationships/tags" Target="../tags/tag75.xml"/><Relationship Id="rId14" Type="http://schemas.openxmlformats.org/officeDocument/2006/relationships/tags" Target="../tags/tag74.xml"/><Relationship Id="rId13" Type="http://schemas.openxmlformats.org/officeDocument/2006/relationships/tags" Target="../tags/tag73.xml"/><Relationship Id="rId12" Type="http://schemas.openxmlformats.org/officeDocument/2006/relationships/image" Target="../media/image20.png"/><Relationship Id="rId11" Type="http://schemas.openxmlformats.org/officeDocument/2006/relationships/tags" Target="../tags/tag72.xml"/><Relationship Id="rId10" Type="http://schemas.openxmlformats.org/officeDocument/2006/relationships/image" Target="../media/image19.GIF"/><Relationship Id="rId1" Type="http://schemas.openxmlformats.org/officeDocument/2006/relationships/tags" Target="../tags/tag6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2.png"/><Relationship Id="rId2" Type="http://schemas.openxmlformats.org/officeDocument/2006/relationships/tags" Target="../tags/tag78.xml"/><Relationship Id="rId1" Type="http://schemas.openxmlformats.org/officeDocument/2006/relationships/tags" Target="../tags/tag7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3.png"/><Relationship Id="rId2" Type="http://schemas.openxmlformats.org/officeDocument/2006/relationships/tags" Target="../tags/tag80.xml"/><Relationship Id="rId1" Type="http://schemas.openxmlformats.org/officeDocument/2006/relationships/tags" Target="../tags/tag79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8.x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85.xml"/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image" Target="../media/image25.png"/><Relationship Id="rId3" Type="http://schemas.openxmlformats.org/officeDocument/2006/relationships/tags" Target="../tags/tag82.xml"/><Relationship Id="rId2" Type="http://schemas.openxmlformats.org/officeDocument/2006/relationships/image" Target="../media/image24.png"/><Relationship Id="rId1" Type="http://schemas.openxmlformats.org/officeDocument/2006/relationships/tags" Target="../tags/tag81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91.xml"/><Relationship Id="rId8" Type="http://schemas.openxmlformats.org/officeDocument/2006/relationships/image" Target="../media/image27.png"/><Relationship Id="rId7" Type="http://schemas.openxmlformats.org/officeDocument/2006/relationships/tags" Target="../tags/tag90.xml"/><Relationship Id="rId6" Type="http://schemas.openxmlformats.org/officeDocument/2006/relationships/tags" Target="../tags/tag89.xml"/><Relationship Id="rId5" Type="http://schemas.openxmlformats.org/officeDocument/2006/relationships/image" Target="../media/image26.png"/><Relationship Id="rId4" Type="http://schemas.openxmlformats.org/officeDocument/2006/relationships/image" Target="../media/image13.png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2" Type="http://schemas.openxmlformats.org/officeDocument/2006/relationships/notesSlide" Target="../notesSlides/notesSlide9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28.jpeg"/><Relationship Id="rId1" Type="http://schemas.openxmlformats.org/officeDocument/2006/relationships/tags" Target="../tags/tag8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83609" y="1149917"/>
            <a:ext cx="10769600" cy="1673352"/>
          </a:xfrm>
        </p:spPr>
        <p:txBody>
          <a:bodyPr>
            <a:normAutofit fontScale="90000"/>
          </a:bodyPr>
          <a:lstStyle/>
          <a:p>
            <a:pPr algn="ctr"/>
            <a:br>
              <a:rPr lang="zh-CN" altLang="en-US" sz="3600" dirty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</a:br>
            <a:r>
              <a:rPr lang="zh-CN" altLang="en-US" sz="3600" dirty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面向自动驾驶的预训练基础模型研究</a:t>
            </a:r>
            <a:br>
              <a:rPr lang="zh-CN" altLang="en-US" sz="3600" dirty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</a:br>
            <a:r>
              <a:rPr lang="zh-CN" altLang="en-US" sz="3600" dirty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Forging Foundation Models for Autonomous Driving</a:t>
            </a:r>
            <a:endParaRPr lang="zh-CN" altLang="en-US" sz="3600" dirty="0">
              <a:solidFill>
                <a:schemeClr val="tx1"/>
              </a:solidFill>
              <a:effectLst/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4569460" y="3126740"/>
            <a:ext cx="5522595" cy="2567305"/>
          </a:xfrm>
        </p:spPr>
        <p:txBody>
          <a:bodyPr>
            <a:normAutofit lnSpcReduction="10000"/>
          </a:bodyPr>
          <a:lstStyle/>
          <a:p>
            <a:r>
              <a:rPr lang="zh-CN" altLang="en-US" b="0" dirty="0">
                <a:solidFill>
                  <a:schemeClr val="tx1"/>
                </a:solidFill>
              </a:rPr>
              <a:t>汇</a:t>
            </a:r>
            <a:r>
              <a:rPr lang="en-US" altLang="zh-CN" b="0" dirty="0">
                <a:solidFill>
                  <a:schemeClr val="tx1"/>
                </a:solidFill>
              </a:rPr>
              <a:t>  </a:t>
            </a:r>
            <a:r>
              <a:rPr lang="zh-CN" altLang="en-US" b="0" dirty="0">
                <a:solidFill>
                  <a:schemeClr val="tx1"/>
                </a:solidFill>
              </a:rPr>
              <a:t>报</a:t>
            </a:r>
            <a:r>
              <a:rPr lang="en-US" altLang="zh-CN" b="0" dirty="0">
                <a:solidFill>
                  <a:schemeClr val="tx1"/>
                </a:solidFill>
              </a:rPr>
              <a:t> </a:t>
            </a:r>
            <a:r>
              <a:rPr lang="zh-CN" altLang="en-US" b="0" dirty="0">
                <a:solidFill>
                  <a:schemeClr val="tx1"/>
                </a:solidFill>
              </a:rPr>
              <a:t>人：闵称</a:t>
            </a:r>
            <a:endParaRPr lang="zh-CN" altLang="en-US" b="0" dirty="0">
              <a:solidFill>
                <a:schemeClr val="tx1"/>
              </a:solidFill>
            </a:endParaRPr>
          </a:p>
          <a:p>
            <a:r>
              <a:rPr lang="zh-CN" altLang="en-US" b="0" dirty="0">
                <a:solidFill>
                  <a:schemeClr val="tx1"/>
                </a:solidFill>
              </a:rPr>
              <a:t>学    </a:t>
            </a:r>
            <a:r>
              <a:rPr lang="en-US" altLang="zh-CN" b="0" dirty="0">
                <a:solidFill>
                  <a:schemeClr val="tx1"/>
                </a:solidFill>
              </a:rPr>
              <a:t>   </a:t>
            </a:r>
            <a:r>
              <a:rPr lang="zh-CN" altLang="en-US" b="0" dirty="0">
                <a:solidFill>
                  <a:schemeClr val="tx1"/>
                </a:solidFill>
              </a:rPr>
              <a:t>校：北京大学计算机学院</a:t>
            </a:r>
            <a:endParaRPr lang="zh-CN" altLang="en-US" b="0" dirty="0">
              <a:solidFill>
                <a:schemeClr val="tx1"/>
              </a:solidFill>
            </a:endParaRPr>
          </a:p>
          <a:p>
            <a:r>
              <a:rPr lang="zh-CN" altLang="en-US" b="0" dirty="0">
                <a:solidFill>
                  <a:schemeClr val="tx1"/>
                </a:solidFill>
              </a:rPr>
              <a:t>专</a:t>
            </a:r>
            <a:r>
              <a:rPr lang="en-US" altLang="zh-CN" b="0" dirty="0">
                <a:solidFill>
                  <a:schemeClr val="tx1"/>
                </a:solidFill>
              </a:rPr>
              <a:t>       </a:t>
            </a:r>
            <a:r>
              <a:rPr lang="zh-CN" altLang="en-US" b="0" dirty="0">
                <a:solidFill>
                  <a:schemeClr val="tx1"/>
                </a:solidFill>
              </a:rPr>
              <a:t>业：计算机软件与理论</a:t>
            </a:r>
            <a:endParaRPr lang="zh-CN" altLang="en-US" b="0" dirty="0">
              <a:solidFill>
                <a:schemeClr val="tx1"/>
              </a:solidFill>
            </a:endParaRPr>
          </a:p>
          <a:p>
            <a:r>
              <a:rPr lang="zh-CN" altLang="en-US" b="0" dirty="0">
                <a:solidFill>
                  <a:schemeClr val="tx1"/>
                </a:solidFill>
              </a:rPr>
              <a:t>研究方向：智能无人系统</a:t>
            </a:r>
            <a:endParaRPr lang="zh-CN" altLang="en-US" b="0" dirty="0">
              <a:solidFill>
                <a:schemeClr val="tx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460" y="201295"/>
            <a:ext cx="2626995" cy="7385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内容占位符 8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239349" y="919639"/>
            <a:ext cx="11617291" cy="5142706"/>
          </a:xfrm>
        </p:spPr>
        <p:txBody>
          <a:bodyPr>
            <a:normAutofit/>
          </a:bodyPr>
          <a:p>
            <a:r>
              <a:rPr lang="zh-CN" sz="1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多模态预训练模型的研究成为近期研究的热点</a:t>
            </a:r>
            <a:endParaRPr lang="zh-CN" altLang="en-US" sz="180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r>
              <a:rPr lang="zh-CN" altLang="en-US" sz="1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生成预训练模型可以生成逼真的数据样本</a:t>
            </a:r>
            <a:endParaRPr lang="zh-CN" altLang="en-US" sz="180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784860" y="0"/>
            <a:ext cx="1457960" cy="25146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CN" altLang="en-US" sz="1400" b="1" dirty="0">
                <a:solidFill>
                  <a:schemeClr val="bg1"/>
                </a:solidFill>
              </a:rPr>
              <a:t>研究现状调研</a:t>
            </a:r>
            <a:endParaRPr lang="zh-CN" altLang="en-US" sz="1400" b="1" dirty="0">
              <a:solidFill>
                <a:schemeClr val="bg1"/>
              </a:solidFill>
            </a:endParaRPr>
          </a:p>
        </p:txBody>
      </p:sp>
      <p:sp>
        <p:nvSpPr>
          <p:cNvPr id="14" name="标题 1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39348" y="433626"/>
            <a:ext cx="11764809" cy="488805"/>
          </a:xfrm>
        </p:spPr>
        <p:txBody>
          <a:bodyPr>
            <a:normAutofit fontScale="90000"/>
          </a:bodyPr>
          <a:p>
            <a:r>
              <a:rPr lang="en-US" altLang="zh-CN" dirty="0"/>
              <a:t>2. </a:t>
            </a:r>
            <a:r>
              <a:rPr lang="zh-CN" dirty="0"/>
              <a:t>研究现状</a:t>
            </a:r>
            <a:r>
              <a:rPr lang="en-US" altLang="zh-CN" dirty="0"/>
              <a:t>-</a:t>
            </a:r>
            <a:r>
              <a:rPr lang="zh-CN" altLang="en-US" dirty="0"/>
              <a:t>多模态、生成预训练模型</a:t>
            </a:r>
            <a:endParaRPr lang="zh-CN" altLang="en-US" dirty="0"/>
          </a:p>
        </p:txBody>
      </p:sp>
      <p:pic>
        <p:nvPicPr>
          <p:cNvPr id="3" name="图片 2" descr="sor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5500" y="4173855"/>
            <a:ext cx="5683885" cy="1968500"/>
          </a:xfrm>
          <a:prstGeom prst="rect">
            <a:avLst/>
          </a:prstGeom>
        </p:spPr>
      </p:pic>
      <p:pic>
        <p:nvPicPr>
          <p:cNvPr id="4" name="图片 3" descr="clip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56615" y="1889760"/>
            <a:ext cx="5256530" cy="1915160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2153920" y="3877310"/>
            <a:ext cx="292862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图文预训练大模型</a:t>
            </a:r>
            <a:r>
              <a:rPr lang="en-US" altLang="zh-CN" sz="16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CLIP</a:t>
            </a:r>
            <a:endParaRPr lang="en-US" altLang="zh-CN" sz="160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7949565" y="6062345"/>
            <a:ext cx="292862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视频生成大模型</a:t>
            </a:r>
            <a:r>
              <a:rPr lang="en-US" altLang="zh-CN" sz="16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Sora</a:t>
            </a:r>
            <a:endParaRPr lang="en-US" altLang="zh-CN" sz="160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 descr="s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6510" y="4287520"/>
            <a:ext cx="4163060" cy="182816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9"/>
            </p:custDataLst>
          </p:nvPr>
        </p:nvSpPr>
        <p:spPr>
          <a:xfrm>
            <a:off x="1682115" y="6062345"/>
            <a:ext cx="404622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图像生成大模型</a:t>
            </a:r>
            <a:r>
              <a:rPr lang="en-US" altLang="zh-CN" sz="16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D</a:t>
            </a:r>
            <a:r>
              <a:rPr lang="zh-CN" sz="16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iffusion Model</a:t>
            </a:r>
            <a:endParaRPr lang="zh-CN" sz="160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458585" y="1824355"/>
            <a:ext cx="4934585" cy="2065655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12"/>
            </p:custDataLst>
          </p:nvPr>
        </p:nvSpPr>
        <p:spPr>
          <a:xfrm>
            <a:off x="6844665" y="3890010"/>
            <a:ext cx="394589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多模态预训练大模型</a:t>
            </a:r>
            <a:r>
              <a:rPr lang="en-US" altLang="zh-CN" sz="16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Meta-Transformer</a:t>
            </a:r>
            <a:endParaRPr lang="en-US" altLang="zh-CN" sz="160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内容占位符 8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239349" y="919639"/>
            <a:ext cx="11617291" cy="5142706"/>
          </a:xfrm>
        </p:spPr>
        <p:txBody>
          <a:bodyPr>
            <a:normAutofit/>
          </a:bodyPr>
          <a:p>
            <a:r>
              <a:rPr lang="zh-CN" sz="1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近期面相自动驾驶模型预训练的研究增多</a:t>
            </a:r>
            <a:endParaRPr lang="zh-CN" altLang="en-US" sz="180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784860" y="0"/>
            <a:ext cx="1457960" cy="25146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CN" altLang="en-US" sz="1400" b="1" dirty="0">
                <a:solidFill>
                  <a:schemeClr val="bg1"/>
                </a:solidFill>
              </a:rPr>
              <a:t>研究现状调研</a:t>
            </a:r>
            <a:endParaRPr lang="zh-CN" altLang="en-US" sz="1400" b="1" dirty="0">
              <a:solidFill>
                <a:schemeClr val="bg1"/>
              </a:solidFill>
            </a:endParaRPr>
          </a:p>
        </p:txBody>
      </p:sp>
      <p:sp>
        <p:nvSpPr>
          <p:cNvPr id="14" name="标题 1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39348" y="433626"/>
            <a:ext cx="11764809" cy="488805"/>
          </a:xfrm>
        </p:spPr>
        <p:txBody>
          <a:bodyPr>
            <a:normAutofit fontScale="90000"/>
          </a:bodyPr>
          <a:p>
            <a:r>
              <a:rPr lang="en-US" altLang="zh-CN" dirty="0"/>
              <a:t>2. </a:t>
            </a:r>
            <a:r>
              <a:rPr lang="zh-CN" dirty="0"/>
              <a:t>研究现状</a:t>
            </a:r>
            <a:r>
              <a:rPr lang="en-US" altLang="zh-CN" dirty="0"/>
              <a:t>-</a:t>
            </a:r>
            <a:r>
              <a:rPr lang="zh-CN" altLang="en-US" dirty="0"/>
              <a:t>自动驾驶</a:t>
            </a:r>
            <a:r>
              <a:rPr lang="zh-CN" altLang="en-US" dirty="0"/>
              <a:t>预训练模型</a:t>
            </a:r>
            <a:endParaRPr lang="zh-CN" altLang="en-US" dirty="0"/>
          </a:p>
        </p:txBody>
      </p:sp>
      <p:pic>
        <p:nvPicPr>
          <p:cNvPr id="5" name="图片 4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50" y="1454150"/>
            <a:ext cx="3871595" cy="2136140"/>
          </a:xfrm>
          <a:prstGeom prst="rect">
            <a:avLst/>
          </a:prstGeom>
        </p:spPr>
      </p:pic>
      <p:pic>
        <p:nvPicPr>
          <p:cNvPr id="6" name="图片 5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2800" y="1392555"/>
            <a:ext cx="6970395" cy="2135505"/>
          </a:xfrm>
          <a:prstGeom prst="rect">
            <a:avLst/>
          </a:prstGeom>
        </p:spPr>
      </p:pic>
      <p:pic>
        <p:nvPicPr>
          <p:cNvPr id="7" name="图片 6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950" y="3901440"/>
            <a:ext cx="3742690" cy="2313305"/>
          </a:xfrm>
          <a:prstGeom prst="rect">
            <a:avLst/>
          </a:prstGeom>
        </p:spPr>
      </p:pic>
      <p:pic>
        <p:nvPicPr>
          <p:cNvPr id="8" name="图片 7" descr="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5005" y="4044315"/>
            <a:ext cx="3517265" cy="20193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415020" y="3997960"/>
            <a:ext cx="3452495" cy="2019300"/>
          </a:xfrm>
          <a:prstGeom prst="rect">
            <a:avLst/>
          </a:prstGeom>
        </p:spPr>
      </p:pic>
      <p:sp>
        <p:nvSpPr>
          <p:cNvPr id="11" name="文本框 10"/>
          <p:cNvSpPr txBox="1"/>
          <p:nvPr>
            <p:custDataLst>
              <p:tags r:id="rId9"/>
            </p:custDataLst>
          </p:nvPr>
        </p:nvSpPr>
        <p:spPr>
          <a:xfrm>
            <a:off x="1176020" y="6111240"/>
            <a:ext cx="292862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/>
              <a:t>基于知识蒸馏的预训练</a:t>
            </a:r>
            <a:endParaRPr lang="zh-CN" sz="1600"/>
          </a:p>
        </p:txBody>
      </p:sp>
      <p:sp>
        <p:nvSpPr>
          <p:cNvPr id="12" name="文本框 11"/>
          <p:cNvSpPr txBox="1"/>
          <p:nvPr>
            <p:custDataLst>
              <p:tags r:id="rId10"/>
            </p:custDataLst>
          </p:nvPr>
        </p:nvSpPr>
        <p:spPr>
          <a:xfrm>
            <a:off x="5486400" y="6111240"/>
            <a:ext cx="292862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/>
              <a:t>基于渲染的预训练</a:t>
            </a:r>
            <a:endParaRPr lang="zh-CN" sz="1600"/>
          </a:p>
        </p:txBody>
      </p:sp>
      <p:sp>
        <p:nvSpPr>
          <p:cNvPr id="13" name="文本框 12"/>
          <p:cNvSpPr txBox="1"/>
          <p:nvPr>
            <p:custDataLst>
              <p:tags r:id="rId11"/>
            </p:custDataLst>
          </p:nvPr>
        </p:nvSpPr>
        <p:spPr>
          <a:xfrm>
            <a:off x="9075420" y="6111240"/>
            <a:ext cx="292862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/>
              <a:t>基于世界模型的预训练</a:t>
            </a:r>
            <a:endParaRPr lang="zh-CN" sz="1600"/>
          </a:p>
        </p:txBody>
      </p:sp>
      <p:sp>
        <p:nvSpPr>
          <p:cNvPr id="15" name="文本框 14"/>
          <p:cNvSpPr txBox="1"/>
          <p:nvPr>
            <p:custDataLst>
              <p:tags r:id="rId12"/>
            </p:custDataLst>
          </p:nvPr>
        </p:nvSpPr>
        <p:spPr>
          <a:xfrm>
            <a:off x="7139940" y="3511550"/>
            <a:ext cx="292862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/>
              <a:t>基于重建的预训练</a:t>
            </a:r>
            <a:endParaRPr lang="zh-CN" sz="1600"/>
          </a:p>
        </p:txBody>
      </p:sp>
      <p:sp>
        <p:nvSpPr>
          <p:cNvPr id="16" name="文本框 15"/>
          <p:cNvSpPr txBox="1"/>
          <p:nvPr>
            <p:custDataLst>
              <p:tags r:id="rId13"/>
            </p:custDataLst>
          </p:nvPr>
        </p:nvSpPr>
        <p:spPr>
          <a:xfrm>
            <a:off x="1176020" y="3564255"/>
            <a:ext cx="292862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/>
              <a:t>基于对比学习的预训练</a:t>
            </a:r>
            <a:endParaRPr lang="zh-CN" sz="1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784860" y="0"/>
            <a:ext cx="1457960" cy="25146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CN" altLang="en-US" sz="1400" b="1" dirty="0">
                <a:solidFill>
                  <a:schemeClr val="bg1"/>
                </a:solidFill>
              </a:rPr>
              <a:t>研究现状调研</a:t>
            </a:r>
            <a:endParaRPr lang="zh-CN" altLang="en-US" sz="1400" b="1" dirty="0">
              <a:solidFill>
                <a:schemeClr val="bg1"/>
              </a:solidFill>
            </a:endParaRPr>
          </a:p>
        </p:txBody>
      </p:sp>
      <p:sp>
        <p:nvSpPr>
          <p:cNvPr id="14" name="标题 13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39348" y="433626"/>
            <a:ext cx="11764809" cy="488805"/>
          </a:xfrm>
        </p:spPr>
        <p:txBody>
          <a:bodyPr>
            <a:normAutofit fontScale="90000"/>
          </a:bodyPr>
          <a:p>
            <a:r>
              <a:rPr lang="en-US" altLang="zh-CN" dirty="0"/>
              <a:t>2. </a:t>
            </a:r>
            <a:r>
              <a:rPr lang="zh-CN" dirty="0"/>
              <a:t>研究现状</a:t>
            </a:r>
            <a:r>
              <a:rPr lang="en-US" altLang="zh-CN" dirty="0"/>
              <a:t>-</a:t>
            </a:r>
            <a:r>
              <a:rPr lang="zh-CN" altLang="en-US" dirty="0"/>
              <a:t>自动驾驶</a:t>
            </a:r>
            <a:r>
              <a:rPr lang="zh-CN" altLang="en-US" dirty="0"/>
              <a:t>预训练模型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239349" y="1124744"/>
            <a:ext cx="10716518" cy="5112568"/>
          </a:xfrm>
        </p:spPr>
        <p:txBody>
          <a:bodyPr/>
          <a:p>
            <a:r>
              <a:rPr lang="zh-CN" altLang="en-US"/>
              <a:t>研究现状调研</a:t>
            </a:r>
            <a:endParaRPr lang="en-US" altLang="zh-CN" dirty="0"/>
          </a:p>
          <a:p>
            <a:pPr lvl="1"/>
            <a:r>
              <a:rPr lang="zh-CN" altLang="en-US" dirty="0"/>
              <a:t>图文预训练的相关研究</a:t>
            </a:r>
            <a:endParaRPr lang="en-US" altLang="zh-CN" dirty="0"/>
          </a:p>
          <a:p>
            <a:pPr lvl="2"/>
            <a:r>
              <a:rPr lang="zh-CN" altLang="en-US" sz="1800" dirty="0"/>
              <a:t>根据</a:t>
            </a:r>
            <a:r>
              <a:rPr lang="zh-CN" sz="1800" dirty="0"/>
              <a:t>数据模态，对文本、图像、多模态和生成的预训练模型进行调研</a:t>
            </a:r>
            <a:endParaRPr lang="zh-CN" sz="1800" dirty="0"/>
          </a:p>
          <a:p>
            <a:pPr lvl="2"/>
            <a:endParaRPr lang="en-US" altLang="zh-CN" dirty="0"/>
          </a:p>
          <a:p>
            <a:pPr lvl="1"/>
            <a:r>
              <a:rPr lang="zh-CN" altLang="en-US" dirty="0"/>
              <a:t>面向自动驾驶的模型预训练方法</a:t>
            </a:r>
            <a:endParaRPr lang="zh-CN" altLang="en-US" dirty="0"/>
          </a:p>
          <a:p>
            <a:pPr lvl="2"/>
            <a:r>
              <a:rPr lang="zh-CN" altLang="en-US" sz="1800" dirty="0"/>
              <a:t>根据方法类型进行了归纳整理，由于自动驾驶场景的特异性，目前研究相对较少</a:t>
            </a:r>
            <a:endParaRPr lang="en-US" altLang="zh-CN" sz="18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" y="2686677"/>
            <a:ext cx="4497572" cy="1144481"/>
          </a:xfrm>
          <a:prstGeom prst="rect">
            <a:avLst/>
          </a:prstGeom>
          <a:solidFill>
            <a:srgbClr val="9B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en-US" altLang="zh-CN" sz="2400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4605655" y="2891790"/>
            <a:ext cx="7291070" cy="1022985"/>
          </a:xfrm>
          <a:prstGeom prst="rect">
            <a:avLst/>
          </a:prstGeom>
          <a:noFill/>
        </p:spPr>
        <p:txBody>
          <a:bodyPr lIns="72000" rIns="72000" anchor="ctr" anchorCtr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4000" dirty="0">
                <a:solidFill>
                  <a:srgbClr val="9B0000"/>
                </a:solidFill>
              </a:rPr>
              <a:t>基于场景重建的二维图像预训练</a:t>
            </a:r>
            <a:endParaRPr lang="zh-CN" altLang="en-US" sz="4000" dirty="0">
              <a:solidFill>
                <a:srgbClr val="9B0000"/>
              </a:solidFill>
            </a:endParaRPr>
          </a:p>
        </p:txBody>
      </p:sp>
      <p:sp>
        <p:nvSpPr>
          <p:cNvPr id="27" name="标题 3"/>
          <p:cNvSpPr txBox="1"/>
          <p:nvPr/>
        </p:nvSpPr>
        <p:spPr>
          <a:xfrm>
            <a:off x="5165976" y="2471312"/>
            <a:ext cx="2880000" cy="573810"/>
          </a:xfrm>
          <a:prstGeom prst="rect">
            <a:avLst/>
          </a:prstGeom>
          <a:noFill/>
        </p:spPr>
        <p:txBody>
          <a:bodyPr vert="horz" lIns="72000" tIns="45720" rIns="7200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altLang="zh-CN" sz="2400" dirty="0">
                <a:solidFill>
                  <a:srgbClr val="9B0000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rPr>
              <a:t>PART THREE</a:t>
            </a:r>
            <a:endParaRPr lang="zh-CN" altLang="en-US" sz="2400" dirty="0">
              <a:solidFill>
                <a:srgbClr val="9B0000"/>
              </a:solidFill>
              <a:latin typeface="思源黑体 Light" panose="020B0300000000000000" pitchFamily="34" charset="-122"/>
              <a:ea typeface="思源黑体 Light" panose="020B0300000000000000" pitchFamily="34" charset="-122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3143893" y="2842831"/>
            <a:ext cx="763053" cy="7630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半闭框 2"/>
          <p:cNvSpPr>
            <a:spLocks noChangeAspect="1"/>
          </p:cNvSpPr>
          <p:nvPr/>
        </p:nvSpPr>
        <p:spPr>
          <a:xfrm rot="8122297">
            <a:off x="3349439" y="3097616"/>
            <a:ext cx="253480" cy="253480"/>
          </a:xfrm>
          <a:prstGeom prst="halfFrame">
            <a:avLst>
              <a:gd name="adj1" fmla="val 12588"/>
              <a:gd name="adj2" fmla="val 13575"/>
            </a:avLst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39348" y="433626"/>
            <a:ext cx="11764809" cy="488805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3. </a:t>
            </a:r>
            <a:r>
              <a:rPr lang="zh-CN" altLang="en-US" dirty="0"/>
              <a:t>基于场景重建的二维图像预训练方法</a:t>
            </a:r>
            <a:endParaRPr lang="zh-CN" dirty="0"/>
          </a:p>
        </p:txBody>
      </p:sp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2260600" y="0"/>
            <a:ext cx="2870200" cy="2413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b="1" dirty="0">
                <a:solidFill>
                  <a:schemeClr val="bg1"/>
                </a:solidFill>
                <a:sym typeface="+mn-ea"/>
              </a:rPr>
              <a:t>基于场景重建的二维图像预训练</a:t>
            </a:r>
            <a:endParaRPr lang="zh-CN" altLang="en-US" sz="1400" b="1" dirty="0">
              <a:solidFill>
                <a:schemeClr val="bg1"/>
              </a:solidFill>
            </a:endParaRPr>
          </a:p>
        </p:txBody>
      </p:sp>
      <p:sp>
        <p:nvSpPr>
          <p:cNvPr id="10" name="内容占位符 9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257175" y="891540"/>
            <a:ext cx="7480300" cy="2365375"/>
          </a:xfrm>
        </p:spPr>
        <p:txBody>
          <a:bodyPr>
            <a:normAutofit/>
          </a:bodyPr>
          <a:lstStyle/>
          <a:p>
            <a:r>
              <a:rPr kumimoji="1" lang="zh-CN" altLang="en-US" sz="2000" dirty="0">
                <a:sym typeface="+mn-ea"/>
              </a:rPr>
              <a:t>二维图像进行三维空间</a:t>
            </a:r>
            <a:r>
              <a:rPr kumimoji="1" lang="zh-CN" altLang="en-US" sz="2000" dirty="0">
                <a:sym typeface="+mn-ea"/>
              </a:rPr>
              <a:t>感知的难点</a:t>
            </a:r>
            <a:endParaRPr lang="zh-CN" sz="1800" dirty="0"/>
          </a:p>
          <a:p>
            <a:pPr lvl="1"/>
            <a:r>
              <a:rPr lang="zh-CN" sz="1800" dirty="0">
                <a:sym typeface="+mn-ea"/>
              </a:rPr>
              <a:t>二维图像缺少三维空间结构信息</a:t>
            </a:r>
            <a:endParaRPr lang="zh-CN" sz="1800" dirty="0">
              <a:sym typeface="+mn-ea"/>
            </a:endParaRPr>
          </a:p>
          <a:p>
            <a:pPr lvl="1"/>
            <a:r>
              <a:rPr lang="zh-CN" sz="1800" dirty="0">
                <a:sym typeface="+mn-ea"/>
              </a:rPr>
              <a:t>环视相机多视角几何关系难挖掘</a:t>
            </a:r>
            <a:endParaRPr sz="1800" dirty="0">
              <a:sym typeface="+mn-ea"/>
            </a:endParaRPr>
          </a:p>
          <a:p>
            <a:pPr lvl="1"/>
            <a:endParaRPr lang="zh-CN" altLang="en-US" sz="1800" dirty="0">
              <a:sym typeface="+mn-ea"/>
            </a:endParaRPr>
          </a:p>
        </p:txBody>
      </p:sp>
      <p:sp>
        <p:nvSpPr>
          <p:cNvPr id="15" name="AutoShape 4"/>
          <p:cNvSpPr>
            <a:spLocks noChangeAspect="1" noChangeArrowheads="1"/>
          </p:cNvSpPr>
          <p:nvPr>
            <p:custDataLst>
              <p:tags r:id="rId3"/>
            </p:custDataLst>
          </p:nvPr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" name="圆角矩形 19"/>
          <p:cNvSpPr/>
          <p:nvPr>
            <p:custDataLst>
              <p:tags r:id="rId4"/>
            </p:custDataLst>
          </p:nvPr>
        </p:nvSpPr>
        <p:spPr>
          <a:xfrm>
            <a:off x="387985" y="2228850"/>
            <a:ext cx="6191250" cy="4336415"/>
          </a:xfrm>
          <a:prstGeom prst="roundRect">
            <a:avLst/>
          </a:prstGeom>
          <a:noFill/>
          <a:ln w="9525" cmpd="sng">
            <a:solidFill>
              <a:schemeClr val="accent5">
                <a:lumMod val="60000"/>
                <a:lumOff val="40000"/>
              </a:schemeClr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2" name="矩形 21"/>
          <p:cNvSpPr/>
          <p:nvPr>
            <p:custDataLst>
              <p:tags r:id="rId5"/>
            </p:custDataLst>
          </p:nvPr>
        </p:nvSpPr>
        <p:spPr>
          <a:xfrm>
            <a:off x="8506460" y="1561465"/>
            <a:ext cx="793750" cy="132080"/>
          </a:xfrm>
          <a:prstGeom prst="rect">
            <a:avLst/>
          </a:prstGeom>
          <a:solidFill>
            <a:schemeClr val="bg1"/>
          </a:solidFill>
          <a:ln w="2857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8" name="内容占位符 1"/>
          <p:cNvSpPr txBox="1"/>
          <p:nvPr>
            <p:custDataLst>
              <p:tags r:id="rId6"/>
            </p:custDataLst>
          </p:nvPr>
        </p:nvSpPr>
        <p:spPr>
          <a:xfrm>
            <a:off x="6650849" y="922658"/>
            <a:ext cx="5685429" cy="1749246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61645" marR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defRPr kumimoji="0"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125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8895" marR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9080" marR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kumimoji="0" lang="en-US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505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 panose="05020102010507070707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 panose="05020102010507070707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30095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390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anose="05020102010507070707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kumimoji="1" lang="zh-CN" altLang="en-US" sz="2000" dirty="0"/>
              <a:t>本文提出</a:t>
            </a:r>
            <a:endParaRPr kumimoji="1" lang="zh-CN" altLang="en-US" sz="2000" dirty="0"/>
          </a:p>
          <a:p>
            <a:pPr lvl="1"/>
            <a:r>
              <a:rPr lang="zh-CN" altLang="en-US" sz="1800" dirty="0">
                <a:latin typeface="+mn-ea"/>
              </a:rPr>
              <a:t>基于三维场景重建的二维图像预训练</a:t>
            </a:r>
            <a:endParaRPr lang="en-US" altLang="zh-CN" sz="1800" dirty="0">
              <a:latin typeface="+mn-ea"/>
            </a:endParaRPr>
          </a:p>
          <a:p>
            <a:pPr lvl="1"/>
            <a:r>
              <a:rPr lang="zh-CN" altLang="en-US" sz="1800" dirty="0">
                <a:latin typeface="+mn-ea"/>
              </a:rPr>
              <a:t>利用占据栅格进行环视三维场景重建</a:t>
            </a:r>
            <a:endParaRPr lang="zh-CN" altLang="en-US" sz="1800" dirty="0">
              <a:latin typeface="+mn-ea"/>
            </a:endParaRPr>
          </a:p>
          <a:p>
            <a:pPr lvl="1"/>
            <a:endParaRPr lang="zh-CN" altLang="en-US" sz="2000" dirty="0"/>
          </a:p>
          <a:p>
            <a:pPr lvl="1"/>
            <a:endParaRPr lang="en-US" altLang="zh-CN" sz="2000" dirty="0"/>
          </a:p>
        </p:txBody>
      </p:sp>
      <p:sp>
        <p:nvSpPr>
          <p:cNvPr id="23" name="箭头: 右 4"/>
          <p:cNvSpPr/>
          <p:nvPr>
            <p:custDataLst>
              <p:tags r:id="rId7"/>
            </p:custDataLst>
          </p:nvPr>
        </p:nvSpPr>
        <p:spPr>
          <a:xfrm>
            <a:off x="5421218" y="1561162"/>
            <a:ext cx="522514" cy="328924"/>
          </a:xfrm>
          <a:prstGeom prst="rightArrow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4" name="圆角矩形 23"/>
          <p:cNvSpPr/>
          <p:nvPr>
            <p:custDataLst>
              <p:tags r:id="rId8"/>
            </p:custDataLst>
          </p:nvPr>
        </p:nvSpPr>
        <p:spPr>
          <a:xfrm>
            <a:off x="6687185" y="2228850"/>
            <a:ext cx="5320665" cy="4336415"/>
          </a:xfrm>
          <a:prstGeom prst="roundRect">
            <a:avLst/>
          </a:prstGeom>
          <a:noFill/>
          <a:ln w="9525" cmpd="sng">
            <a:solidFill>
              <a:schemeClr val="accent5">
                <a:lumMod val="60000"/>
                <a:lumOff val="40000"/>
              </a:schemeClr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26" name="图片 25" descr="occupanc_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936740" y="2400935"/>
            <a:ext cx="4780280" cy="3749040"/>
          </a:xfrm>
          <a:prstGeom prst="rect">
            <a:avLst/>
          </a:prstGeom>
        </p:spPr>
      </p:pic>
      <p:sp>
        <p:nvSpPr>
          <p:cNvPr id="27" name="文本框 26"/>
          <p:cNvSpPr txBox="1"/>
          <p:nvPr>
            <p:custDataLst>
              <p:tags r:id="rId11"/>
            </p:custDataLst>
          </p:nvPr>
        </p:nvSpPr>
        <p:spPr>
          <a:xfrm>
            <a:off x="1219200" y="6033135"/>
            <a:ext cx="40932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自动驾驶纯视觉</a:t>
            </a:r>
            <a:r>
              <a:rPr lang="en-US" altLang="zh-CN" sz="16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2D</a:t>
            </a:r>
            <a:r>
              <a:rPr lang="zh-CN" altLang="en-US" sz="16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预训练和</a:t>
            </a:r>
            <a:r>
              <a:rPr lang="en-US" altLang="zh-CN" sz="16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3D</a:t>
            </a:r>
            <a:r>
              <a:rPr lang="zh-CN" altLang="en-US" sz="16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预训练对比</a:t>
            </a:r>
            <a:endParaRPr lang="zh-CN" altLang="en-US" sz="160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8" name="文本框 27"/>
          <p:cNvSpPr txBox="1"/>
          <p:nvPr>
            <p:custDataLst>
              <p:tags r:id="rId12"/>
            </p:custDataLst>
          </p:nvPr>
        </p:nvSpPr>
        <p:spPr>
          <a:xfrm>
            <a:off x="7459980" y="6054725"/>
            <a:ext cx="405828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自动驾驶纯视觉</a:t>
            </a:r>
            <a:r>
              <a:rPr lang="en-US" altLang="zh-CN" sz="16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3D</a:t>
            </a:r>
            <a:r>
              <a:rPr lang="zh-CN" sz="16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占据栅格预测可视化</a:t>
            </a:r>
            <a:endParaRPr lang="zh-CN" sz="160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387985" y="2313305"/>
            <a:ext cx="6077585" cy="3665220"/>
          </a:xfrm>
          <a:prstGeom prst="rect">
            <a:avLst/>
          </a:prstGeom>
        </p:spPr>
      </p:pic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40335" y="3359150"/>
            <a:ext cx="6997700" cy="3013075"/>
          </a:xfrm>
          <a:prstGeom prst="rect">
            <a:avLst/>
          </a:prstGeom>
        </p:spPr>
      </p:pic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257175" y="891540"/>
            <a:ext cx="7023735" cy="2365375"/>
          </a:xfrm>
        </p:spPr>
        <p:txBody>
          <a:bodyPr>
            <a:normAutofit/>
          </a:bodyPr>
          <a:lstStyle/>
          <a:p>
            <a:r>
              <a:rPr kumimoji="1" lang="en-US" altLang="zh-CN" sz="2000" dirty="0">
                <a:sym typeface="+mn-ea"/>
              </a:rPr>
              <a:t>2.1 </a:t>
            </a:r>
            <a:r>
              <a:rPr kumimoji="1" lang="zh-CN" altLang="en-US" sz="2000" dirty="0">
                <a:sym typeface="+mn-ea"/>
              </a:rPr>
              <a:t>基于场景重建的</a:t>
            </a:r>
            <a:r>
              <a:rPr kumimoji="1" lang="zh-CN" altLang="en-US" sz="2000" dirty="0">
                <a:solidFill>
                  <a:srgbClr val="FF0000"/>
                </a:solidFill>
                <a:sym typeface="+mn-ea"/>
              </a:rPr>
              <a:t>二维图像</a:t>
            </a:r>
            <a:r>
              <a:rPr kumimoji="1" lang="zh-CN" sz="2000" dirty="0">
                <a:solidFill>
                  <a:srgbClr val="FF0000"/>
                </a:solidFill>
                <a:sym typeface="+mn-ea"/>
              </a:rPr>
              <a:t>预训练</a:t>
            </a:r>
            <a:endParaRPr lang="zh-CN" sz="1800" dirty="0"/>
          </a:p>
          <a:p>
            <a:pPr lvl="1"/>
            <a:r>
              <a:rPr lang="zh-CN" sz="1800" b="1" dirty="0">
                <a:solidFill>
                  <a:srgbClr val="FF0000"/>
                </a:solidFill>
                <a:sym typeface="+mn-ea"/>
              </a:rPr>
              <a:t>开启了</a:t>
            </a:r>
            <a:r>
              <a:rPr kumimoji="1" lang="zh-CN" altLang="en-US" sz="1800" dirty="0">
                <a:sym typeface="+mn-ea"/>
              </a:rPr>
              <a:t>基于</a:t>
            </a:r>
            <a:r>
              <a:rPr kumimoji="1" lang="zh-CN" altLang="en-US" sz="1800" b="1" dirty="0">
                <a:solidFill>
                  <a:srgbClr val="FF0000"/>
                </a:solidFill>
                <a:sym typeface="+mn-ea"/>
              </a:rPr>
              <a:t>三维场景重建</a:t>
            </a:r>
            <a:r>
              <a:rPr kumimoji="1" lang="zh-CN" altLang="en-US" sz="1800" dirty="0">
                <a:sym typeface="+mn-ea"/>
              </a:rPr>
              <a:t>的</a:t>
            </a:r>
            <a:r>
              <a:rPr kumimoji="1" lang="zh-CN" altLang="en-US" sz="1800" dirty="0">
                <a:solidFill>
                  <a:schemeClr val="tx1"/>
                </a:solidFill>
                <a:sym typeface="+mn-ea"/>
              </a:rPr>
              <a:t>自驾二维图像</a:t>
            </a:r>
            <a:r>
              <a:rPr kumimoji="1" lang="zh-CN" sz="1800" dirty="0">
                <a:solidFill>
                  <a:schemeClr val="tx1"/>
                </a:solidFill>
                <a:sym typeface="+mn-ea"/>
              </a:rPr>
              <a:t>预训练</a:t>
            </a:r>
            <a:r>
              <a:rPr kumimoji="1" lang="zh-CN" sz="1800" dirty="0">
                <a:sym typeface="+mn-ea"/>
              </a:rPr>
              <a:t>的</a:t>
            </a:r>
            <a:r>
              <a:rPr kumimoji="1" lang="zh-CN" sz="1800" b="1" dirty="0">
                <a:solidFill>
                  <a:srgbClr val="FF0000"/>
                </a:solidFill>
                <a:sym typeface="+mn-ea"/>
              </a:rPr>
              <a:t>研究方向</a:t>
            </a:r>
            <a:endParaRPr kumimoji="1" lang="zh-CN" sz="1800" b="1" dirty="0">
              <a:solidFill>
                <a:srgbClr val="FF0000"/>
              </a:solidFill>
              <a:sym typeface="+mn-ea"/>
            </a:endParaRPr>
          </a:p>
          <a:p>
            <a:pPr lvl="1"/>
            <a:r>
              <a:rPr kumimoji="1" lang="zh-CN" sz="1800" dirty="0">
                <a:solidFill>
                  <a:schemeClr val="tx1"/>
                </a:solidFill>
                <a:sym typeface="+mn-ea"/>
              </a:rPr>
              <a:t>通过</a:t>
            </a:r>
            <a:r>
              <a:rPr kumimoji="1" lang="zh-CN" sz="1800" b="1" dirty="0">
                <a:solidFill>
                  <a:srgbClr val="FF0000"/>
                </a:solidFill>
                <a:sym typeface="+mn-ea"/>
              </a:rPr>
              <a:t>三维占据栅格</a:t>
            </a:r>
            <a:r>
              <a:rPr kumimoji="1" lang="zh-CN" sz="1800" dirty="0">
                <a:solidFill>
                  <a:schemeClr val="tx1"/>
                </a:solidFill>
                <a:sym typeface="+mn-ea"/>
              </a:rPr>
              <a:t>预测，预训练学习三维</a:t>
            </a:r>
            <a:r>
              <a:rPr kumimoji="1" lang="zh-CN" sz="1800" b="1" dirty="0">
                <a:solidFill>
                  <a:srgbClr val="FF0000"/>
                </a:solidFill>
                <a:sym typeface="+mn-ea"/>
              </a:rPr>
              <a:t>场景几何先验</a:t>
            </a:r>
            <a:endParaRPr sz="1800" dirty="0">
              <a:sym typeface="+mn-ea"/>
            </a:endParaRPr>
          </a:p>
          <a:p>
            <a:pPr lvl="1"/>
            <a:r>
              <a:rPr lang="zh-CN" sz="1800" dirty="0">
                <a:sym typeface="+mn-ea"/>
              </a:rPr>
              <a:t>论文被上海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AI Lab</a:t>
            </a:r>
            <a:r>
              <a:rPr lang="zh-CN" altLang="en-US" sz="1800" dirty="0">
                <a:sym typeface="+mn-ea"/>
              </a:rPr>
              <a:t>、蔚来汽车、华为等</a:t>
            </a:r>
            <a:r>
              <a:rPr lang="zh-CN" altLang="en-US" sz="1800" b="1" dirty="0">
                <a:solidFill>
                  <a:srgbClr val="FF0000"/>
                </a:solidFill>
                <a:sym typeface="+mn-ea"/>
              </a:rPr>
              <a:t>公司关注合作</a:t>
            </a:r>
            <a:endParaRPr lang="zh-CN" altLang="en-US" sz="1800" dirty="0">
              <a:sym typeface="+mn-ea"/>
            </a:endParaRPr>
          </a:p>
          <a:p>
            <a:pPr lvl="1"/>
            <a:r>
              <a:rPr lang="zh-CN" altLang="en-US" sz="1800" dirty="0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用</a:t>
            </a:r>
            <a:r>
              <a:rPr lang="en-US" altLang="zh-CN" sz="18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75%</a:t>
            </a:r>
            <a:r>
              <a:rPr lang="zh-CN" altLang="en-US" sz="1800" dirty="0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训练集</a:t>
            </a:r>
            <a:r>
              <a:rPr lang="en-US" altLang="zh-CN" sz="1800" dirty="0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</a:t>
            </a:r>
            <a:r>
              <a:rPr lang="en-US" altLang="zh-CN" sz="1800" dirty="0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ine-tune</a:t>
            </a:r>
            <a:r>
              <a:rPr lang="zh-CN" altLang="en-US" sz="1800" dirty="0">
                <a:sym typeface="+mn-ea"/>
              </a:rPr>
              <a:t>，可达到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100%</a:t>
            </a:r>
            <a:r>
              <a:rPr lang="zh-CN" altLang="en-US" sz="1800" dirty="0">
                <a:sym typeface="+mn-ea"/>
              </a:rPr>
              <a:t>数据训练精度，具有重要的</a:t>
            </a:r>
            <a:r>
              <a:rPr lang="zh-CN" altLang="en-US" sz="1800" b="1" dirty="0">
                <a:solidFill>
                  <a:srgbClr val="FF0000"/>
                </a:solidFill>
                <a:sym typeface="+mn-ea"/>
              </a:rPr>
              <a:t>经济实用价值</a:t>
            </a:r>
            <a:endParaRPr lang="zh-CN" altLang="en-US" sz="1800" dirty="0">
              <a:sym typeface="+mn-ea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39349" y="433626"/>
            <a:ext cx="11477730" cy="488805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2 </a:t>
            </a:r>
            <a:r>
              <a:rPr lang="zh-CN" altLang="en-US" dirty="0">
                <a:sym typeface="+mn-ea"/>
              </a:rPr>
              <a:t>面向自动驾驶的模型预训练方法研究</a:t>
            </a:r>
            <a:endParaRPr lang="zh-CN" altLang="en-US" dirty="0"/>
          </a:p>
        </p:txBody>
      </p:sp>
      <p:sp>
        <p:nvSpPr>
          <p:cNvPr id="6" name="AutoShape 4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" name="圆角矩形 11"/>
          <p:cNvSpPr/>
          <p:nvPr/>
        </p:nvSpPr>
        <p:spPr>
          <a:xfrm>
            <a:off x="140335" y="3037840"/>
            <a:ext cx="6986905" cy="3361055"/>
          </a:xfrm>
          <a:prstGeom prst="roundRect">
            <a:avLst/>
          </a:prstGeom>
          <a:noFill/>
          <a:ln w="9525" cmpd="sng">
            <a:solidFill>
              <a:schemeClr val="accent5">
                <a:lumMod val="60000"/>
                <a:lumOff val="40000"/>
              </a:schemeClr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4" name="圆角矩形 13"/>
          <p:cNvSpPr/>
          <p:nvPr>
            <p:custDataLst>
              <p:tags r:id="rId3"/>
            </p:custDataLst>
          </p:nvPr>
        </p:nvSpPr>
        <p:spPr>
          <a:xfrm>
            <a:off x="7479030" y="337185"/>
            <a:ext cx="4596130" cy="2640330"/>
          </a:xfrm>
          <a:prstGeom prst="roundRect">
            <a:avLst/>
          </a:prstGeom>
          <a:noFill/>
          <a:ln w="9525" cmpd="sng">
            <a:solidFill>
              <a:schemeClr val="accent5">
                <a:lumMod val="60000"/>
                <a:lumOff val="40000"/>
              </a:schemeClr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6" name="圆角矩形 15"/>
          <p:cNvSpPr/>
          <p:nvPr>
            <p:custDataLst>
              <p:tags r:id="rId4"/>
            </p:custDataLst>
          </p:nvPr>
        </p:nvSpPr>
        <p:spPr>
          <a:xfrm>
            <a:off x="7315835" y="3030220"/>
            <a:ext cx="4759960" cy="3370580"/>
          </a:xfrm>
          <a:prstGeom prst="roundRect">
            <a:avLst/>
          </a:prstGeom>
          <a:noFill/>
          <a:ln w="9525" cmpd="sng">
            <a:solidFill>
              <a:schemeClr val="accent5">
                <a:lumMod val="60000"/>
                <a:lumOff val="40000"/>
              </a:schemeClr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7616190" y="3196590"/>
            <a:ext cx="4100195" cy="3007360"/>
            <a:chOff x="11994" y="5034"/>
            <a:chExt cx="6457" cy="4736"/>
          </a:xfrm>
        </p:grpSpPr>
        <p:pic>
          <p:nvPicPr>
            <p:cNvPr id="11" name="图片 10" descr="微信图片_20231121130818"/>
            <p:cNvPicPr>
              <a:picLocks noChangeAspect="1"/>
            </p:cNvPicPr>
            <p:nvPr/>
          </p:nvPicPr>
          <p:blipFill>
            <a:blip r:embed="rId5"/>
            <a:srcRect t="21130" r="1441" b="59615"/>
            <a:stretch>
              <a:fillRect/>
            </a:stretch>
          </p:blipFill>
          <p:spPr>
            <a:xfrm>
              <a:off x="11994" y="5034"/>
              <a:ext cx="6457" cy="2753"/>
            </a:xfrm>
            <a:prstGeom prst="rect">
              <a:avLst/>
            </a:prstGeom>
          </p:spPr>
        </p:pic>
        <p:pic>
          <p:nvPicPr>
            <p:cNvPr id="10" name="图片 9" descr="微信图片_20231121130810"/>
            <p:cNvPicPr>
              <a:picLocks noChangeAspect="1"/>
            </p:cNvPicPr>
            <p:nvPr/>
          </p:nvPicPr>
          <p:blipFill>
            <a:blip r:embed="rId6"/>
            <a:srcRect t="20583" r="-82" b="66472"/>
            <a:stretch>
              <a:fillRect/>
            </a:stretch>
          </p:blipFill>
          <p:spPr>
            <a:xfrm>
              <a:off x="11994" y="7915"/>
              <a:ext cx="6452" cy="1855"/>
            </a:xfrm>
            <a:prstGeom prst="rect">
              <a:avLst/>
            </a:prstGeom>
          </p:spPr>
        </p:pic>
        <p:sp>
          <p:nvSpPr>
            <p:cNvPr id="17" name="矩形 16"/>
            <p:cNvSpPr/>
            <p:nvPr/>
          </p:nvSpPr>
          <p:spPr>
            <a:xfrm>
              <a:off x="16620" y="9210"/>
              <a:ext cx="1011" cy="282"/>
            </a:xfrm>
            <a:prstGeom prst="rect">
              <a:avLst/>
            </a:prstGeom>
            <a:solidFill>
              <a:schemeClr val="bg1"/>
            </a:solidFill>
            <a:ln w="28575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8" name="矩形 17"/>
            <p:cNvSpPr/>
            <p:nvPr>
              <p:custDataLst>
                <p:tags r:id="rId7"/>
              </p:custDataLst>
            </p:nvPr>
          </p:nvSpPr>
          <p:spPr>
            <a:xfrm>
              <a:off x="12370" y="7098"/>
              <a:ext cx="1445" cy="208"/>
            </a:xfrm>
            <a:prstGeom prst="rect">
              <a:avLst/>
            </a:prstGeom>
            <a:solidFill>
              <a:schemeClr val="bg1"/>
            </a:solidFill>
            <a:ln w="28575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85" name="圆角矩形 84"/>
          <p:cNvSpPr/>
          <p:nvPr>
            <p:custDataLst>
              <p:tags r:id="rId8"/>
            </p:custDataLst>
          </p:nvPr>
        </p:nvSpPr>
        <p:spPr>
          <a:xfrm>
            <a:off x="63500" y="5408930"/>
            <a:ext cx="12031980" cy="99187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p>
            <a:pPr marL="0" lvl="2" algn="just">
              <a:defRPr/>
            </a:pPr>
            <a:r>
              <a:rPr lang="en-US" altLang="zh-CN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Chen Min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,  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Liang Xiao, 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Dawei Zhao, Yiming Nie, Bin Dai. 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“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UniScene: Multi-Camera Unified Pre-training via 3D Scene Reconstruction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”, </a:t>
            </a:r>
            <a:r>
              <a:rPr lang="en-US" altLang="zh-CN" i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IEEE Robotics and Automation Letters (</a:t>
            </a:r>
            <a:r>
              <a:rPr lang="zh-CN" altLang="en-US" b="1" dirty="0">
                <a:sym typeface="+mn-ea"/>
              </a:rPr>
              <a:t>机器人顶刊</a:t>
            </a:r>
            <a:r>
              <a:rPr lang="en-US" altLang="zh-CN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RAL2024 </a:t>
            </a:r>
            <a:r>
              <a:rPr lang="zh-CN" altLang="en-US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发表</a:t>
            </a:r>
            <a:r>
              <a:rPr lang="en-US" altLang="zh-CN" i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.</a:t>
            </a:r>
            <a:endParaRPr lang="en-US" altLang="zh-CN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1" name="文本框 20"/>
          <p:cNvSpPr txBox="1"/>
          <p:nvPr>
            <p:custDataLst>
              <p:tags r:id="rId9"/>
            </p:custDataLst>
          </p:nvPr>
        </p:nvSpPr>
        <p:spPr>
          <a:xfrm>
            <a:off x="2463165" y="3082925"/>
            <a:ext cx="301434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200" b="1">
                <a:solidFill>
                  <a:schemeClr val="tx1"/>
                </a:solidFill>
              </a:rPr>
              <a:t>多视角图像三维预训练模型</a:t>
            </a:r>
            <a:r>
              <a:rPr lang="en-US" altLang="zh-CN" sz="1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UniScene</a:t>
            </a:r>
            <a:r>
              <a:rPr lang="zh-CN" sz="1200" b="1">
                <a:solidFill>
                  <a:schemeClr val="tx1"/>
                </a:solidFill>
              </a:rPr>
              <a:t>框架</a:t>
            </a:r>
            <a:endParaRPr lang="zh-CN" sz="1200" b="1">
              <a:solidFill>
                <a:schemeClr val="tx1"/>
              </a:solidFill>
            </a:endParaRPr>
          </a:p>
        </p:txBody>
      </p:sp>
      <p:sp>
        <p:nvSpPr>
          <p:cNvPr id="4" name="文本框 3"/>
          <p:cNvSpPr txBox="1"/>
          <p:nvPr>
            <p:custDataLst>
              <p:tags r:id="rId10"/>
            </p:custDataLst>
          </p:nvPr>
        </p:nvSpPr>
        <p:spPr>
          <a:xfrm>
            <a:off x="8725535" y="3025775"/>
            <a:ext cx="25781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 b="1">
                <a:solidFill>
                  <a:schemeClr val="tx1"/>
                </a:solidFill>
              </a:rPr>
              <a:t>论文被多家自动驾驶公司关注</a:t>
            </a:r>
            <a:endParaRPr lang="zh-CN" altLang="en-US" sz="1200" b="1">
              <a:solidFill>
                <a:schemeClr val="tx1"/>
              </a:solidFill>
            </a:endParaRPr>
          </a:p>
        </p:txBody>
      </p:sp>
      <p:sp>
        <p:nvSpPr>
          <p:cNvPr id="7" name="文本框 6"/>
          <p:cNvSpPr txBox="1"/>
          <p:nvPr>
            <p:custDataLst>
              <p:tags r:id="rId11"/>
            </p:custDataLst>
          </p:nvPr>
        </p:nvSpPr>
        <p:spPr>
          <a:xfrm>
            <a:off x="8477885" y="384175"/>
            <a:ext cx="31578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 b="1">
                <a:solidFill>
                  <a:schemeClr val="tx1"/>
                </a:solidFill>
              </a:rPr>
              <a:t>预训练三维占据栅格重建可视化</a:t>
            </a:r>
            <a:endParaRPr lang="zh-CN" altLang="en-US" sz="1200" b="1">
              <a:solidFill>
                <a:schemeClr val="tx1"/>
              </a:solidFill>
            </a:endParaRPr>
          </a:p>
        </p:txBody>
      </p:sp>
      <p:pic>
        <p:nvPicPr>
          <p:cNvPr id="19" name="图片 18" descr="occupanc_1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7700010" y="669925"/>
            <a:ext cx="4175760" cy="2075180"/>
          </a:xfrm>
          <a:prstGeom prst="rect">
            <a:avLst/>
          </a:prstGeom>
        </p:spPr>
      </p:pic>
      <p:sp>
        <p:nvSpPr>
          <p:cNvPr id="15" name="矩形 14"/>
          <p:cNvSpPr/>
          <p:nvPr>
            <p:custDataLst>
              <p:tags r:id="rId14"/>
            </p:custDataLst>
          </p:nvPr>
        </p:nvSpPr>
        <p:spPr>
          <a:xfrm>
            <a:off x="2260600" y="0"/>
            <a:ext cx="2870200" cy="2413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b="1" dirty="0">
                <a:solidFill>
                  <a:schemeClr val="bg1"/>
                </a:solidFill>
                <a:sym typeface="+mn-ea"/>
              </a:rPr>
              <a:t>基于场景重建的二维图像预训练</a:t>
            </a:r>
            <a:endParaRPr lang="zh-CN" altLang="en-US" sz="1400" b="1" dirty="0">
              <a:solidFill>
                <a:schemeClr val="bg1"/>
              </a:solidFill>
            </a:endParaRPr>
          </a:p>
        </p:txBody>
      </p: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257175" y="891540"/>
            <a:ext cx="7023735" cy="2365375"/>
          </a:xfrm>
        </p:spPr>
        <p:txBody>
          <a:bodyPr>
            <a:normAutofit/>
          </a:bodyPr>
          <a:lstStyle/>
          <a:p>
            <a:r>
              <a:rPr kumimoji="1" lang="en-US" altLang="zh-CN" sz="2000" dirty="0">
                <a:sym typeface="+mn-ea"/>
              </a:rPr>
              <a:t>2.1 </a:t>
            </a:r>
            <a:r>
              <a:rPr kumimoji="1" lang="zh-CN" altLang="en-US" sz="2000" dirty="0">
                <a:sym typeface="+mn-ea"/>
              </a:rPr>
              <a:t>基于场景重建的</a:t>
            </a:r>
            <a:r>
              <a:rPr kumimoji="1" lang="zh-CN" altLang="en-US" sz="2000" dirty="0">
                <a:solidFill>
                  <a:srgbClr val="FF0000"/>
                </a:solidFill>
                <a:sym typeface="+mn-ea"/>
              </a:rPr>
              <a:t>二维图像</a:t>
            </a:r>
            <a:r>
              <a:rPr kumimoji="1" lang="zh-CN" sz="2000" dirty="0">
                <a:solidFill>
                  <a:srgbClr val="FF0000"/>
                </a:solidFill>
                <a:sym typeface="+mn-ea"/>
              </a:rPr>
              <a:t>预训练</a:t>
            </a:r>
            <a:endParaRPr lang="zh-CN" sz="1800" dirty="0"/>
          </a:p>
          <a:p>
            <a:pPr lvl="1"/>
            <a:r>
              <a:rPr lang="zh-CN" sz="1800" b="1" dirty="0">
                <a:solidFill>
                  <a:srgbClr val="FF0000"/>
                </a:solidFill>
                <a:sym typeface="+mn-ea"/>
              </a:rPr>
              <a:t>开启了</a:t>
            </a:r>
            <a:r>
              <a:rPr kumimoji="1" lang="zh-CN" altLang="en-US" sz="1800" dirty="0">
                <a:sym typeface="+mn-ea"/>
              </a:rPr>
              <a:t>基于</a:t>
            </a:r>
            <a:r>
              <a:rPr kumimoji="1" lang="zh-CN" altLang="en-US" sz="1800" b="1" dirty="0">
                <a:solidFill>
                  <a:srgbClr val="FF0000"/>
                </a:solidFill>
                <a:sym typeface="+mn-ea"/>
              </a:rPr>
              <a:t>三维场景重建</a:t>
            </a:r>
            <a:r>
              <a:rPr kumimoji="1" lang="zh-CN" altLang="en-US" sz="1800" dirty="0">
                <a:sym typeface="+mn-ea"/>
              </a:rPr>
              <a:t>的</a:t>
            </a:r>
            <a:r>
              <a:rPr kumimoji="1" lang="zh-CN" altLang="en-US" sz="1800" dirty="0">
                <a:solidFill>
                  <a:schemeClr val="tx1"/>
                </a:solidFill>
                <a:sym typeface="+mn-ea"/>
              </a:rPr>
              <a:t>自驾二维图像</a:t>
            </a:r>
            <a:r>
              <a:rPr kumimoji="1" lang="zh-CN" sz="1800" dirty="0">
                <a:solidFill>
                  <a:schemeClr val="tx1"/>
                </a:solidFill>
                <a:sym typeface="+mn-ea"/>
              </a:rPr>
              <a:t>预训练</a:t>
            </a:r>
            <a:r>
              <a:rPr kumimoji="1" lang="zh-CN" sz="1800" dirty="0">
                <a:sym typeface="+mn-ea"/>
              </a:rPr>
              <a:t>的</a:t>
            </a:r>
            <a:r>
              <a:rPr kumimoji="1" lang="zh-CN" sz="1800" b="1" dirty="0">
                <a:solidFill>
                  <a:srgbClr val="FF0000"/>
                </a:solidFill>
                <a:sym typeface="+mn-ea"/>
              </a:rPr>
              <a:t>研究方向</a:t>
            </a:r>
            <a:endParaRPr kumimoji="1" lang="zh-CN" sz="1800" b="1" dirty="0">
              <a:solidFill>
                <a:srgbClr val="FF0000"/>
              </a:solidFill>
              <a:sym typeface="+mn-ea"/>
            </a:endParaRPr>
          </a:p>
          <a:p>
            <a:pPr lvl="1"/>
            <a:r>
              <a:rPr lang="zh-CN" sz="1800" dirty="0">
                <a:sym typeface="+mn-ea"/>
              </a:rPr>
              <a:t>论文被上海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AI Lab</a:t>
            </a:r>
            <a:r>
              <a:rPr lang="zh-CN" altLang="en-US" sz="1800" dirty="0">
                <a:sym typeface="+mn-ea"/>
              </a:rPr>
              <a:t>、蔚来汽车、华为等</a:t>
            </a:r>
            <a:r>
              <a:rPr lang="zh-CN" altLang="en-US" sz="1800" b="1" dirty="0">
                <a:solidFill>
                  <a:srgbClr val="FF0000"/>
                </a:solidFill>
                <a:sym typeface="+mn-ea"/>
              </a:rPr>
              <a:t>公司关注合作</a:t>
            </a:r>
            <a:endParaRPr lang="zh-CN" altLang="en-US" sz="1800" dirty="0">
              <a:sym typeface="+mn-ea"/>
            </a:endParaRPr>
          </a:p>
          <a:p>
            <a:pPr lvl="1"/>
            <a:r>
              <a:rPr lang="zh-CN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法国自动驾驶公司</a:t>
            </a:r>
            <a:r>
              <a:rPr lang="en-US" altLang="zh-C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Valeo</a:t>
            </a:r>
            <a:r>
              <a:rPr lang="zh-CN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在我们工作上改进，在</a:t>
            </a:r>
            <a:r>
              <a:rPr lang="en-US" altLang="zh-C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CVPR2024</a:t>
            </a:r>
            <a:r>
              <a:rPr lang="zh-CN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上发表基于</a:t>
            </a:r>
            <a:r>
              <a:rPr lang="en-US" altLang="zh-C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occupancy</a:t>
            </a:r>
            <a:r>
              <a:rPr lang="zh-CN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的自动驾驶预训练论文</a:t>
            </a:r>
            <a:endParaRPr lang="zh-CN" alt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39349" y="433626"/>
            <a:ext cx="11477730" cy="488805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2 </a:t>
            </a:r>
            <a:r>
              <a:rPr lang="zh-CN" altLang="en-US" dirty="0">
                <a:sym typeface="+mn-ea"/>
              </a:rPr>
              <a:t>面向自动驾驶的模型预训练方法研究</a:t>
            </a:r>
            <a:endParaRPr lang="zh-CN" altLang="en-US" dirty="0"/>
          </a:p>
        </p:txBody>
      </p:sp>
      <p:sp>
        <p:nvSpPr>
          <p:cNvPr id="6" name="AutoShape 4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" name="圆角矩形 11"/>
          <p:cNvSpPr/>
          <p:nvPr/>
        </p:nvSpPr>
        <p:spPr>
          <a:xfrm>
            <a:off x="140335" y="3037840"/>
            <a:ext cx="11868785" cy="3361055"/>
          </a:xfrm>
          <a:prstGeom prst="roundRect">
            <a:avLst/>
          </a:prstGeom>
          <a:noFill/>
          <a:ln w="9525" cmpd="sng">
            <a:solidFill>
              <a:schemeClr val="accent5">
                <a:lumMod val="60000"/>
                <a:lumOff val="40000"/>
              </a:schemeClr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4" name="圆角矩形 13"/>
          <p:cNvSpPr/>
          <p:nvPr>
            <p:custDataLst>
              <p:tags r:id="rId1"/>
            </p:custDataLst>
          </p:nvPr>
        </p:nvSpPr>
        <p:spPr>
          <a:xfrm>
            <a:off x="7479030" y="337185"/>
            <a:ext cx="4596130" cy="2640330"/>
          </a:xfrm>
          <a:prstGeom prst="roundRect">
            <a:avLst/>
          </a:prstGeom>
          <a:noFill/>
          <a:ln w="9525" cmpd="sng">
            <a:solidFill>
              <a:schemeClr val="accent5">
                <a:lumMod val="60000"/>
                <a:lumOff val="40000"/>
              </a:schemeClr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1" name="文本框 20"/>
          <p:cNvSpPr txBox="1"/>
          <p:nvPr>
            <p:custDataLst>
              <p:tags r:id="rId2"/>
            </p:custDataLst>
          </p:nvPr>
        </p:nvSpPr>
        <p:spPr>
          <a:xfrm>
            <a:off x="2806700" y="3082925"/>
            <a:ext cx="62395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法国自动驾驶公司</a:t>
            </a: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Valeo</a:t>
            </a:r>
            <a:r>
              <a:rPr lang="zh-CN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的</a:t>
            </a: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CVPR 2024</a:t>
            </a:r>
            <a:r>
              <a:rPr lang="zh-CN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论文，在我们工作基础上改进</a:t>
            </a:r>
            <a:endParaRPr lang="zh-CN" altLang="en-US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8477885" y="384175"/>
            <a:ext cx="31578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 b="1">
                <a:solidFill>
                  <a:schemeClr val="tx1"/>
                </a:solidFill>
              </a:rPr>
              <a:t>预训练三维占据栅格重建可视化</a:t>
            </a:r>
            <a:endParaRPr lang="zh-CN" altLang="en-US" sz="1200" b="1">
              <a:solidFill>
                <a:schemeClr val="tx1"/>
              </a:solidFill>
            </a:endParaRPr>
          </a:p>
        </p:txBody>
      </p:sp>
      <p:pic>
        <p:nvPicPr>
          <p:cNvPr id="19" name="图片 18" descr="occupanc_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700010" y="669925"/>
            <a:ext cx="4175760" cy="2075180"/>
          </a:xfrm>
          <a:prstGeom prst="rect">
            <a:avLst/>
          </a:prstGeom>
        </p:spPr>
      </p:pic>
      <p:sp>
        <p:nvSpPr>
          <p:cNvPr id="15" name="矩形 14"/>
          <p:cNvSpPr/>
          <p:nvPr>
            <p:custDataLst>
              <p:tags r:id="rId6"/>
            </p:custDataLst>
          </p:nvPr>
        </p:nvSpPr>
        <p:spPr>
          <a:xfrm>
            <a:off x="2260600" y="0"/>
            <a:ext cx="2870200" cy="2413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b="1" dirty="0">
                <a:solidFill>
                  <a:schemeClr val="bg1"/>
                </a:solidFill>
                <a:sym typeface="+mn-ea"/>
              </a:rPr>
              <a:t>基于场景重建的二维图像预训练</a:t>
            </a:r>
            <a:endParaRPr lang="zh-CN" altLang="en-US" sz="1400" b="1" dirty="0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39395" y="3699510"/>
            <a:ext cx="5606415" cy="20313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5943600" y="3581400"/>
            <a:ext cx="6006465" cy="2513330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793990" y="2167255"/>
            <a:ext cx="3971290" cy="382143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81635" y="2250440"/>
            <a:ext cx="7027545" cy="1910080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39348" y="433626"/>
            <a:ext cx="11764809" cy="488805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3. </a:t>
            </a:r>
            <a:r>
              <a:rPr lang="zh-CN" altLang="en-US" dirty="0"/>
              <a:t>基于场景重建的二维图像预训练方法</a:t>
            </a:r>
            <a:endParaRPr lang="zh-CN" dirty="0"/>
          </a:p>
        </p:txBody>
      </p:sp>
      <p:sp>
        <p:nvSpPr>
          <p:cNvPr id="2" name="矩形 1"/>
          <p:cNvSpPr/>
          <p:nvPr>
            <p:custDataLst>
              <p:tags r:id="rId5"/>
            </p:custDataLst>
          </p:nvPr>
        </p:nvSpPr>
        <p:spPr>
          <a:xfrm>
            <a:off x="2260600" y="0"/>
            <a:ext cx="2870200" cy="2413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b="1" dirty="0">
                <a:solidFill>
                  <a:schemeClr val="bg1"/>
                </a:solidFill>
                <a:sym typeface="+mn-ea"/>
              </a:rPr>
              <a:t>基于场景重建的二维图像预训练</a:t>
            </a:r>
            <a:endParaRPr lang="zh-CN" altLang="en-US" sz="1400" b="1" dirty="0">
              <a:solidFill>
                <a:schemeClr val="bg1"/>
              </a:solidFill>
            </a:endParaRPr>
          </a:p>
        </p:txBody>
      </p:sp>
      <p:sp>
        <p:nvSpPr>
          <p:cNvPr id="5" name="内容占位符 4"/>
          <p:cNvSpPr>
            <a:spLocks noGrp="1"/>
          </p:cNvSpPr>
          <p:nvPr>
            <p:ph idx="1"/>
            <p:custDataLst>
              <p:tags r:id="rId6"/>
            </p:custDataLst>
          </p:nvPr>
        </p:nvSpPr>
        <p:spPr>
          <a:xfrm>
            <a:off x="257175" y="692785"/>
            <a:ext cx="11605895" cy="1474470"/>
          </a:xfrm>
        </p:spPr>
        <p:txBody>
          <a:bodyPr>
            <a:normAutofit lnSpcReduction="20000"/>
          </a:bodyPr>
          <a:p>
            <a:r>
              <a:rPr kumimoji="1" lang="zh-CN" altLang="en-US" sz="2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实验性能</a:t>
            </a:r>
            <a:endParaRPr lang="zh-CN" sz="180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lvl="1"/>
            <a:r>
              <a:rPr lang="en-US" altLang="zh-CN" sz="1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nuScenes</a:t>
            </a:r>
            <a:r>
              <a:rPr lang="zh-CN" altLang="en-US" sz="1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、</a:t>
            </a:r>
            <a:r>
              <a:rPr lang="en-US" altLang="zh-CN" sz="1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Waymo</a:t>
            </a:r>
            <a:r>
              <a:rPr lang="zh-CN" altLang="en-US" sz="1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、Argoverse 2数据集上的实验表明，</a:t>
            </a:r>
            <a:r>
              <a:rPr lang="zh-CN" sz="1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预训练提升</a:t>
            </a:r>
            <a:r>
              <a:rPr lang="en-US" altLang="zh-CN" sz="1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3D</a:t>
            </a:r>
            <a:r>
              <a:rPr lang="zh-CN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目标检测</a:t>
            </a:r>
            <a:r>
              <a:rPr lang="zh-CN" altLang="en-US" sz="1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任务约</a:t>
            </a:r>
            <a:r>
              <a:rPr lang="en-US" altLang="zh-CN" sz="1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2%mAP</a:t>
            </a:r>
            <a:r>
              <a:rPr lang="zh-CN" altLang="en-US" sz="1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，提升</a:t>
            </a:r>
            <a:r>
              <a:rPr lang="zh-CN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环视语义栅格预测</a:t>
            </a:r>
            <a:r>
              <a:rPr lang="zh-CN" altLang="en-US" sz="1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任务约</a:t>
            </a:r>
            <a:r>
              <a:rPr lang="en-US" altLang="zh-CN" sz="1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3%mIoU</a:t>
            </a:r>
            <a:endParaRPr sz="180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  <a:p>
            <a:pPr lvl="1"/>
            <a:r>
              <a:rPr lang="zh-CN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降低</a:t>
            </a:r>
            <a:r>
              <a:rPr lang="en-US" altLang="zh-CN" sz="1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25%</a:t>
            </a:r>
            <a:r>
              <a:rPr lang="zh-CN" altLang="en-US" sz="1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的昂贵的</a:t>
            </a:r>
            <a:r>
              <a:rPr lang="en-US" altLang="zh-CN" sz="1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3D</a:t>
            </a:r>
            <a:r>
              <a:rPr lang="zh-CN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标注数据</a:t>
            </a:r>
            <a:r>
              <a:rPr lang="zh-CN" altLang="en-US" sz="1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依赖，对自动驾驶重要的经济实用价值</a:t>
            </a:r>
            <a:endParaRPr kumimoji="1" lang="zh-CN" altLang="en-US" sz="18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AutoShape 4"/>
          <p:cNvSpPr>
            <a:spLocks noChangeAspect="1" noChangeArrowheads="1"/>
          </p:cNvSpPr>
          <p:nvPr>
            <p:custDataLst>
              <p:tags r:id="rId7"/>
            </p:custDataLst>
          </p:nvPr>
        </p:nvSpPr>
        <p:spPr bwMode="auto">
          <a:xfrm>
            <a:off x="5943600" y="3006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24" name="圆角矩形 23"/>
          <p:cNvSpPr/>
          <p:nvPr>
            <p:custDataLst>
              <p:tags r:id="rId8"/>
            </p:custDataLst>
          </p:nvPr>
        </p:nvSpPr>
        <p:spPr>
          <a:xfrm>
            <a:off x="7828280" y="2057400"/>
            <a:ext cx="4273550" cy="4418330"/>
          </a:xfrm>
          <a:prstGeom prst="roundRect">
            <a:avLst/>
          </a:prstGeom>
          <a:noFill/>
          <a:ln w="9525" cmpd="sng">
            <a:solidFill>
              <a:schemeClr val="accent5">
                <a:lumMod val="60000"/>
                <a:lumOff val="40000"/>
              </a:schemeClr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8" name="圆角矩形 7"/>
          <p:cNvSpPr/>
          <p:nvPr>
            <p:custDataLst>
              <p:tags r:id="rId9"/>
            </p:custDataLst>
          </p:nvPr>
        </p:nvSpPr>
        <p:spPr>
          <a:xfrm>
            <a:off x="78740" y="2057400"/>
            <a:ext cx="7553960" cy="4417695"/>
          </a:xfrm>
          <a:prstGeom prst="roundRect">
            <a:avLst/>
          </a:prstGeom>
          <a:noFill/>
          <a:ln w="9525" cmpd="sng">
            <a:solidFill>
              <a:schemeClr val="accent5">
                <a:lumMod val="60000"/>
                <a:lumOff val="40000"/>
              </a:schemeClr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9" name="文本框 8"/>
          <p:cNvSpPr txBox="1"/>
          <p:nvPr>
            <p:custDataLst>
              <p:tags r:id="rId10"/>
            </p:custDataLst>
          </p:nvPr>
        </p:nvSpPr>
        <p:spPr>
          <a:xfrm>
            <a:off x="1757680" y="4160520"/>
            <a:ext cx="37388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在</a:t>
            </a:r>
            <a:r>
              <a:rPr kumimoji="1"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nuScenes</a:t>
            </a:r>
            <a:r>
              <a:rPr kumimoji="1"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验证集上</a:t>
            </a:r>
            <a:r>
              <a:rPr kumimoji="1"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3D</a:t>
            </a:r>
            <a:r>
              <a:rPr kumimoji="1"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目标检测上性能</a:t>
            </a:r>
            <a:endParaRPr kumimoji="1"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11"/>
            </p:custDataLst>
          </p:nvPr>
        </p:nvSpPr>
        <p:spPr>
          <a:xfrm>
            <a:off x="1668145" y="6070600"/>
            <a:ext cx="391795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在</a:t>
            </a:r>
            <a:r>
              <a:rPr kumimoji="1"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Argoverse 2</a:t>
            </a:r>
            <a:r>
              <a:rPr kumimoji="1"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验证集上</a:t>
            </a:r>
            <a:r>
              <a:rPr kumimoji="1"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3D</a:t>
            </a:r>
            <a:r>
              <a:rPr kumimoji="1"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目标检测上性能</a:t>
            </a:r>
            <a:endParaRPr kumimoji="1"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12"/>
            </p:custDataLst>
          </p:nvPr>
        </p:nvSpPr>
        <p:spPr>
          <a:xfrm>
            <a:off x="8853805" y="6006465"/>
            <a:ext cx="254254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sz="1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预训练模型的收敛曲线</a:t>
            </a:r>
            <a:endParaRPr kumimoji="1" sz="16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381635" y="4507865"/>
            <a:ext cx="6972935" cy="1571625"/>
          </a:xfrm>
          <a:prstGeom prst="rect">
            <a:avLst/>
          </a:prstGeom>
        </p:spPr>
      </p:pic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131310" y="2101215"/>
            <a:ext cx="3161030" cy="10128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27355" y="2143125"/>
            <a:ext cx="3475990" cy="9709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959090" y="2193925"/>
            <a:ext cx="3903980" cy="3850005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39348" y="433626"/>
            <a:ext cx="11764809" cy="488805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3. </a:t>
            </a:r>
            <a:r>
              <a:rPr lang="zh-CN" altLang="en-US" dirty="0"/>
              <a:t>基于场景重建的二维图像预训练方法</a:t>
            </a:r>
            <a:endParaRPr lang="zh-CN" dirty="0"/>
          </a:p>
        </p:txBody>
      </p:sp>
      <p:sp>
        <p:nvSpPr>
          <p:cNvPr id="2" name="矩形 1"/>
          <p:cNvSpPr/>
          <p:nvPr>
            <p:custDataLst>
              <p:tags r:id="rId7"/>
            </p:custDataLst>
          </p:nvPr>
        </p:nvSpPr>
        <p:spPr>
          <a:xfrm>
            <a:off x="2260600" y="0"/>
            <a:ext cx="2870200" cy="2413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b="1" dirty="0">
                <a:solidFill>
                  <a:schemeClr val="bg1"/>
                </a:solidFill>
                <a:sym typeface="+mn-ea"/>
              </a:rPr>
              <a:t>基于场景重建的二维图像预训练</a:t>
            </a:r>
            <a:endParaRPr lang="zh-CN" altLang="en-US" sz="1400" b="1" dirty="0">
              <a:solidFill>
                <a:schemeClr val="bg1"/>
              </a:solidFill>
            </a:endParaRPr>
          </a:p>
        </p:txBody>
      </p:sp>
      <p:sp>
        <p:nvSpPr>
          <p:cNvPr id="5" name="内容占位符 4"/>
          <p:cNvSpPr>
            <a:spLocks noGrp="1"/>
          </p:cNvSpPr>
          <p:nvPr>
            <p:ph idx="1"/>
            <p:custDataLst>
              <p:tags r:id="rId8"/>
            </p:custDataLst>
          </p:nvPr>
        </p:nvSpPr>
        <p:spPr>
          <a:xfrm>
            <a:off x="257175" y="692785"/>
            <a:ext cx="11605895" cy="1474470"/>
          </a:xfrm>
        </p:spPr>
        <p:txBody>
          <a:bodyPr>
            <a:normAutofit lnSpcReduction="20000"/>
          </a:bodyPr>
          <a:p>
            <a:r>
              <a:rPr kumimoji="1" lang="zh-CN" altLang="en-US" sz="2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实验性能</a:t>
            </a:r>
            <a:endParaRPr lang="zh-CN" sz="180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lvl="1"/>
            <a:r>
              <a:rPr lang="en-US" altLang="zh-CN" sz="1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nuScenes</a:t>
            </a:r>
            <a:r>
              <a:rPr lang="zh-CN" altLang="en-US" sz="1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、</a:t>
            </a:r>
            <a:r>
              <a:rPr lang="en-US" altLang="zh-CN" sz="1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Waymo</a:t>
            </a:r>
            <a:r>
              <a:rPr lang="zh-CN" altLang="en-US" sz="1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、Argoverse 2数据集上的实验表明，</a:t>
            </a:r>
            <a:r>
              <a:rPr lang="zh-CN" sz="1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预训练提升</a:t>
            </a:r>
            <a:r>
              <a:rPr lang="en-US" altLang="zh-CN" sz="1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3D</a:t>
            </a:r>
            <a:r>
              <a:rPr lang="zh-CN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目标检测</a:t>
            </a:r>
            <a:r>
              <a:rPr lang="zh-CN" altLang="en-US" sz="1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任务约</a:t>
            </a:r>
            <a:r>
              <a:rPr lang="en-US" altLang="zh-CN" sz="1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2%mAP</a:t>
            </a:r>
            <a:r>
              <a:rPr lang="zh-CN" altLang="en-US" sz="1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，提升</a:t>
            </a:r>
            <a:r>
              <a:rPr lang="zh-CN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环视语义栅格预测</a:t>
            </a:r>
            <a:r>
              <a:rPr lang="zh-CN" altLang="en-US" sz="1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任务约</a:t>
            </a:r>
            <a:r>
              <a:rPr lang="en-US" altLang="zh-CN" sz="1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3%mIoU</a:t>
            </a:r>
            <a:endParaRPr sz="180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  <a:p>
            <a:pPr lvl="1"/>
            <a:r>
              <a:rPr lang="zh-CN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降低</a:t>
            </a:r>
            <a:r>
              <a:rPr lang="en-US" altLang="zh-CN" sz="1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25%</a:t>
            </a:r>
            <a:r>
              <a:rPr lang="zh-CN" altLang="en-US" sz="1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的昂贵的</a:t>
            </a:r>
            <a:r>
              <a:rPr lang="en-US" altLang="zh-CN" sz="1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3D</a:t>
            </a:r>
            <a:r>
              <a:rPr lang="zh-CN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标注数据</a:t>
            </a:r>
            <a:r>
              <a:rPr lang="zh-CN" altLang="en-US" sz="1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依赖，对自动驾驶重要的经济实用价值</a:t>
            </a:r>
            <a:endParaRPr kumimoji="1" lang="zh-CN" altLang="en-US" sz="18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AutoShape 4"/>
          <p:cNvSpPr>
            <a:spLocks noChangeAspect="1" noChangeArrowheads="1"/>
          </p:cNvSpPr>
          <p:nvPr>
            <p:custDataLst>
              <p:tags r:id="rId9"/>
            </p:custDataLst>
          </p:nvPr>
        </p:nvSpPr>
        <p:spPr bwMode="auto">
          <a:xfrm>
            <a:off x="5943600" y="3006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24" name="圆角矩形 23"/>
          <p:cNvSpPr/>
          <p:nvPr>
            <p:custDataLst>
              <p:tags r:id="rId10"/>
            </p:custDataLst>
          </p:nvPr>
        </p:nvSpPr>
        <p:spPr>
          <a:xfrm>
            <a:off x="7828280" y="2057400"/>
            <a:ext cx="4273550" cy="4418330"/>
          </a:xfrm>
          <a:prstGeom prst="roundRect">
            <a:avLst/>
          </a:prstGeom>
          <a:noFill/>
          <a:ln w="9525" cmpd="sng">
            <a:solidFill>
              <a:schemeClr val="accent5">
                <a:lumMod val="60000"/>
                <a:lumOff val="40000"/>
              </a:schemeClr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8" name="圆角矩形 7"/>
          <p:cNvSpPr/>
          <p:nvPr>
            <p:custDataLst>
              <p:tags r:id="rId11"/>
            </p:custDataLst>
          </p:nvPr>
        </p:nvSpPr>
        <p:spPr>
          <a:xfrm>
            <a:off x="78740" y="2057400"/>
            <a:ext cx="7553960" cy="4417695"/>
          </a:xfrm>
          <a:prstGeom prst="roundRect">
            <a:avLst/>
          </a:prstGeom>
          <a:noFill/>
          <a:ln w="9525" cmpd="sng">
            <a:solidFill>
              <a:schemeClr val="accent5">
                <a:lumMod val="60000"/>
                <a:lumOff val="40000"/>
              </a:schemeClr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9" name="文本框 8"/>
          <p:cNvSpPr txBox="1"/>
          <p:nvPr>
            <p:custDataLst>
              <p:tags r:id="rId12"/>
            </p:custDataLst>
          </p:nvPr>
        </p:nvSpPr>
        <p:spPr>
          <a:xfrm>
            <a:off x="1110615" y="3114040"/>
            <a:ext cx="21120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sz="1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语义真值监督的影响</a:t>
            </a:r>
            <a:endParaRPr kumimoji="1" sz="16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13"/>
            </p:custDataLst>
          </p:nvPr>
        </p:nvSpPr>
        <p:spPr>
          <a:xfrm>
            <a:off x="2200910" y="6097270"/>
            <a:ext cx="391795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sz="1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在环视语义场景补全任务的实验结果</a:t>
            </a:r>
            <a:endParaRPr kumimoji="1" sz="16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14"/>
            </p:custDataLst>
          </p:nvPr>
        </p:nvSpPr>
        <p:spPr>
          <a:xfrm>
            <a:off x="8454390" y="6006465"/>
            <a:ext cx="348742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sz="1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不同比例真值对预训练模型的影响</a:t>
            </a:r>
            <a:endParaRPr kumimoji="1" sz="16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6" name="图片 15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78435" y="5173345"/>
            <a:ext cx="7305675" cy="98615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938530" y="3505835"/>
            <a:ext cx="5621020" cy="1343660"/>
          </a:xfrm>
          <a:prstGeom prst="rect">
            <a:avLst/>
          </a:prstGeom>
        </p:spPr>
      </p:pic>
      <p:sp>
        <p:nvSpPr>
          <p:cNvPr id="19" name="文本框 18"/>
          <p:cNvSpPr txBox="1"/>
          <p:nvPr>
            <p:custDataLst>
              <p:tags r:id="rId19"/>
            </p:custDataLst>
          </p:nvPr>
        </p:nvSpPr>
        <p:spPr>
          <a:xfrm>
            <a:off x="4382135" y="3114040"/>
            <a:ext cx="338455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sym typeface="+mn-ea"/>
              </a:rPr>
              <a:t>预训练方法和知识蒸馏方法对比</a:t>
            </a:r>
            <a:endParaRPr kumimoji="1" sz="16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0" name="文本框 19"/>
          <p:cNvSpPr txBox="1"/>
          <p:nvPr>
            <p:custDataLst>
              <p:tags r:id="rId20"/>
            </p:custDataLst>
          </p:nvPr>
        </p:nvSpPr>
        <p:spPr>
          <a:xfrm>
            <a:off x="1972945" y="4818380"/>
            <a:ext cx="377507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在</a:t>
            </a:r>
            <a:r>
              <a:rPr kumimoji="1"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Waymo</a:t>
            </a:r>
            <a:r>
              <a:rPr kumimoji="1"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验证集上</a:t>
            </a:r>
            <a:r>
              <a:rPr kumimoji="1"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3D</a:t>
            </a:r>
            <a:r>
              <a:rPr kumimoji="1"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目标检测上性能</a:t>
            </a:r>
            <a:endParaRPr kumimoji="1" sz="16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  <p:custDataLst>
      <p:tags r:id="rId2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53390" y="2271395"/>
            <a:ext cx="4497070" cy="3839845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39348" y="433626"/>
            <a:ext cx="11764809" cy="488805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3. </a:t>
            </a:r>
            <a:r>
              <a:rPr lang="zh-CN" altLang="en-US" dirty="0"/>
              <a:t>基于场景重建的二维图像预训练方法</a:t>
            </a:r>
            <a:endParaRPr lang="zh-CN" dirty="0"/>
          </a:p>
        </p:txBody>
      </p:sp>
      <p:sp>
        <p:nvSpPr>
          <p:cNvPr id="2" name="矩形 1"/>
          <p:cNvSpPr/>
          <p:nvPr>
            <p:custDataLst>
              <p:tags r:id="rId3"/>
            </p:custDataLst>
          </p:nvPr>
        </p:nvSpPr>
        <p:spPr>
          <a:xfrm>
            <a:off x="2260600" y="0"/>
            <a:ext cx="2870200" cy="2413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b="1" dirty="0">
                <a:solidFill>
                  <a:schemeClr val="bg1"/>
                </a:solidFill>
                <a:sym typeface="+mn-ea"/>
              </a:rPr>
              <a:t>基于场景重建的二维图像预训练</a:t>
            </a:r>
            <a:endParaRPr lang="zh-CN" altLang="en-US" sz="1400" b="1" dirty="0">
              <a:solidFill>
                <a:schemeClr val="bg1"/>
              </a:solidFill>
            </a:endParaRPr>
          </a:p>
        </p:txBody>
      </p:sp>
      <p:sp>
        <p:nvSpPr>
          <p:cNvPr id="5" name="内容占位符 4"/>
          <p:cNvSpPr>
            <a:spLocks noGrp="1"/>
          </p:cNvSpPr>
          <p:nvPr>
            <p:ph idx="1"/>
            <p:custDataLst>
              <p:tags r:id="rId4"/>
            </p:custDataLst>
          </p:nvPr>
        </p:nvSpPr>
        <p:spPr>
          <a:xfrm>
            <a:off x="257175" y="692785"/>
            <a:ext cx="11605895" cy="1336675"/>
          </a:xfrm>
        </p:spPr>
        <p:txBody>
          <a:bodyPr>
            <a:normAutofit/>
          </a:bodyPr>
          <a:p>
            <a:r>
              <a:rPr kumimoji="1" lang="zh-CN" altLang="en-US" sz="2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实验性能</a:t>
            </a:r>
            <a:endParaRPr lang="zh-CN" sz="180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lvl="1"/>
            <a:r>
              <a:rPr lang="zh-CN" sz="1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预训练提升</a:t>
            </a:r>
            <a:r>
              <a:rPr lang="en-US" altLang="zh-CN" sz="1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BEV</a:t>
            </a:r>
            <a:r>
              <a:rPr lang="zh-CN" altLang="en-US" sz="1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感知的</a:t>
            </a:r>
            <a:r>
              <a:rPr lang="en-US" altLang="zh-CN" sz="1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3D</a:t>
            </a:r>
            <a:r>
              <a:rPr lang="zh-CN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目标检测</a:t>
            </a:r>
            <a:r>
              <a:rPr lang="zh-CN" altLang="en-US" sz="1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任务约</a:t>
            </a:r>
            <a:r>
              <a:rPr lang="en-US" altLang="zh-CN" sz="1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2%</a:t>
            </a:r>
            <a:r>
              <a:rPr lang="zh-CN" altLang="en-US" sz="1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的</a:t>
            </a:r>
            <a:r>
              <a:rPr lang="en-US" altLang="zh-CN" sz="1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mAP</a:t>
            </a:r>
            <a:r>
              <a:rPr lang="zh-CN" altLang="en-US" sz="1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，提升</a:t>
            </a:r>
            <a:r>
              <a:rPr lang="zh-CN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环视语义占据栅格预测</a:t>
            </a:r>
            <a:r>
              <a:rPr lang="zh-CN" altLang="en-US" sz="1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任务约</a:t>
            </a:r>
            <a:r>
              <a:rPr lang="en-US" altLang="zh-CN" sz="1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3%</a:t>
            </a:r>
            <a:r>
              <a:rPr lang="zh-CN" altLang="en-US" sz="1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的</a:t>
            </a:r>
            <a:r>
              <a:rPr lang="en-US" altLang="zh-CN" sz="1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mIoU</a:t>
            </a:r>
            <a:endParaRPr sz="180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  <a:p>
            <a:pPr lvl="1"/>
            <a:r>
              <a:rPr lang="zh-CN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降低</a:t>
            </a:r>
            <a:r>
              <a:rPr lang="en-US" altLang="zh-CN" sz="1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25%</a:t>
            </a:r>
            <a:r>
              <a:rPr lang="zh-CN" altLang="en-US" sz="1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的昂贵的</a:t>
            </a:r>
            <a:r>
              <a:rPr lang="en-US" altLang="zh-CN" sz="1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3D</a:t>
            </a:r>
            <a:r>
              <a:rPr lang="zh-CN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标注数据</a:t>
            </a:r>
            <a:r>
              <a:rPr lang="zh-CN" altLang="en-US" sz="1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依赖，对自动驾驶重要的经济实用价值</a:t>
            </a:r>
            <a:endParaRPr kumimoji="1" lang="zh-CN" altLang="en-US" sz="18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AutoShape 4"/>
          <p:cNvSpPr>
            <a:spLocks noChangeAspect="1" noChangeArrowheads="1"/>
          </p:cNvSpPr>
          <p:nvPr>
            <p:custDataLst>
              <p:tags r:id="rId5"/>
            </p:custDataLst>
          </p:nvPr>
        </p:nvSpPr>
        <p:spPr bwMode="auto">
          <a:xfrm>
            <a:off x="5943600" y="3006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24" name="圆角矩形 23"/>
          <p:cNvSpPr/>
          <p:nvPr>
            <p:custDataLst>
              <p:tags r:id="rId6"/>
            </p:custDataLst>
          </p:nvPr>
        </p:nvSpPr>
        <p:spPr>
          <a:xfrm>
            <a:off x="5316855" y="2136775"/>
            <a:ext cx="6784975" cy="4338955"/>
          </a:xfrm>
          <a:prstGeom prst="roundRect">
            <a:avLst/>
          </a:prstGeom>
          <a:noFill/>
          <a:ln w="9525" cmpd="sng">
            <a:solidFill>
              <a:schemeClr val="accent5">
                <a:lumMod val="60000"/>
                <a:lumOff val="40000"/>
              </a:schemeClr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8" name="圆角矩形 7"/>
          <p:cNvSpPr/>
          <p:nvPr>
            <p:custDataLst>
              <p:tags r:id="rId7"/>
            </p:custDataLst>
          </p:nvPr>
        </p:nvSpPr>
        <p:spPr>
          <a:xfrm>
            <a:off x="78740" y="2136775"/>
            <a:ext cx="5148580" cy="4338320"/>
          </a:xfrm>
          <a:prstGeom prst="roundRect">
            <a:avLst/>
          </a:prstGeom>
          <a:noFill/>
          <a:ln w="9525" cmpd="sng">
            <a:solidFill>
              <a:schemeClr val="accent5">
                <a:lumMod val="60000"/>
                <a:lumOff val="40000"/>
              </a:schemeClr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1" name="文本框 10"/>
          <p:cNvSpPr txBox="1"/>
          <p:nvPr>
            <p:custDataLst>
              <p:tags r:id="rId8"/>
            </p:custDataLst>
          </p:nvPr>
        </p:nvSpPr>
        <p:spPr>
          <a:xfrm>
            <a:off x="7790815" y="5994400"/>
            <a:ext cx="291782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场景重建结果可视化</a:t>
            </a:r>
            <a:endParaRPr kumimoji="1"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7" name="图片 16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5532120" y="2648585"/>
            <a:ext cx="6292850" cy="3199130"/>
          </a:xfrm>
          <a:prstGeom prst="rect">
            <a:avLst/>
          </a:prstGeom>
        </p:spPr>
      </p:pic>
      <p:sp>
        <p:nvSpPr>
          <p:cNvPr id="18" name="文本框 17"/>
          <p:cNvSpPr txBox="1"/>
          <p:nvPr>
            <p:custDataLst>
              <p:tags r:id="rId11"/>
            </p:custDataLst>
          </p:nvPr>
        </p:nvSpPr>
        <p:spPr>
          <a:xfrm>
            <a:off x="1556385" y="6094095"/>
            <a:ext cx="291782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3D</a:t>
            </a:r>
            <a:r>
              <a:rPr kumimoji="1"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检测结果可视化</a:t>
            </a:r>
            <a:endParaRPr kumimoji="1"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22860" y="0"/>
            <a:ext cx="750570" cy="25146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CN" altLang="en-US" sz="1400" b="1" dirty="0">
                <a:solidFill>
                  <a:schemeClr val="bg1"/>
                </a:solidFill>
              </a:rPr>
              <a:t>概述</a:t>
            </a:r>
            <a:endParaRPr lang="zh-CN" altLang="en-US" sz="1400" b="1" dirty="0">
              <a:solidFill>
                <a:schemeClr val="bg1"/>
              </a:solidFill>
            </a:endParaRPr>
          </a:p>
        </p:txBody>
      </p:sp>
      <p:sp>
        <p:nvSpPr>
          <p:cNvPr id="14" name="标题 13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39348" y="433626"/>
            <a:ext cx="11764809" cy="488805"/>
          </a:xfrm>
        </p:spPr>
        <p:txBody>
          <a:bodyPr>
            <a:normAutofit fontScale="90000"/>
          </a:bodyPr>
          <a:p>
            <a:r>
              <a:rPr lang="en-US" altLang="zh-CN" dirty="0"/>
              <a:t>1. </a:t>
            </a:r>
            <a:r>
              <a:rPr lang="zh-CN" altLang="en-US" dirty="0"/>
              <a:t>概述</a:t>
            </a:r>
            <a:endParaRPr lang="zh-CN" dirty="0"/>
          </a:p>
        </p:txBody>
      </p:sp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239349" y="919639"/>
            <a:ext cx="11617291" cy="5142706"/>
          </a:xfrm>
        </p:spPr>
        <p:txBody>
          <a:bodyPr>
            <a:normAutofit/>
          </a:bodyPr>
          <a:lstStyle/>
          <a:p>
            <a:r>
              <a:rPr lang="zh-CN" altLang="en-US" sz="2000" dirty="0"/>
              <a:t>自动驾驶技术的广泛应用</a:t>
            </a:r>
            <a:endParaRPr lang="en-US" altLang="zh-CN" sz="2000" dirty="0"/>
          </a:p>
          <a:p>
            <a:endParaRPr lang="en-US" altLang="zh-CN" sz="2000" dirty="0"/>
          </a:p>
          <a:p>
            <a:endParaRPr lang="en-US" altLang="zh-CN" sz="2000" dirty="0"/>
          </a:p>
          <a:p>
            <a:endParaRPr lang="en-US" altLang="zh-CN" sz="2000" dirty="0"/>
          </a:p>
          <a:p>
            <a:endParaRPr lang="en-US" altLang="zh-CN" sz="2000" dirty="0"/>
          </a:p>
          <a:p>
            <a:r>
              <a:rPr lang="zh-CN" altLang="en-US" sz="2000" dirty="0"/>
              <a:t>基于深度学习的自动驾驶模型：依赖大量标注数据</a:t>
            </a:r>
            <a:endParaRPr lang="zh-CN" altLang="en-US" sz="2000" dirty="0"/>
          </a:p>
          <a:p>
            <a:pPr lvl="1"/>
            <a:r>
              <a:rPr lang="zh-CN" altLang="en-US" sz="1800" dirty="0"/>
              <a:t>为图像</a:t>
            </a:r>
            <a:r>
              <a:rPr lang="en-US" altLang="zh-CN" sz="1800" dirty="0"/>
              <a:t>/</a:t>
            </a:r>
            <a:r>
              <a:rPr lang="zh-CN" altLang="en-US" sz="1800" dirty="0"/>
              <a:t>激光雷达等赋予语义标签，帮助无人车理解环境</a:t>
            </a:r>
            <a:endParaRPr lang="zh-CN" altLang="en-US" sz="1800" dirty="0"/>
          </a:p>
          <a:p>
            <a:pPr lvl="1"/>
            <a:r>
              <a:rPr lang="en-US" altLang="zh-CN" sz="1800" dirty="0"/>
              <a:t>数据标注耗时耗力，成本</a:t>
            </a:r>
            <a:r>
              <a:rPr lang="zh-CN" altLang="en-US" sz="1800" dirty="0"/>
              <a:t>很</a:t>
            </a:r>
            <a:r>
              <a:rPr lang="en-US" altLang="zh-CN" sz="1800" dirty="0"/>
              <a:t>高           </a:t>
            </a:r>
            <a:endParaRPr lang="zh-CN" altLang="en-US" sz="1800" dirty="0"/>
          </a:p>
        </p:txBody>
      </p:sp>
      <p:grpSp>
        <p:nvGrpSpPr>
          <p:cNvPr id="38" name="组合 37"/>
          <p:cNvGrpSpPr/>
          <p:nvPr/>
        </p:nvGrpSpPr>
        <p:grpSpPr>
          <a:xfrm>
            <a:off x="1440051" y="1517740"/>
            <a:ext cx="9311897" cy="1735166"/>
            <a:chOff x="1292069" y="1625479"/>
            <a:chExt cx="9734520" cy="1813917"/>
          </a:xfrm>
        </p:grpSpPr>
        <p:pic>
          <p:nvPicPr>
            <p:cNvPr id="22" name="图片 21"/>
            <p:cNvPicPr/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3662185" y="1997404"/>
              <a:ext cx="2297180" cy="1441992"/>
            </a:xfrm>
            <a:prstGeom prst="rect">
              <a:avLst/>
            </a:prstGeom>
          </p:spPr>
        </p:pic>
        <p:pic>
          <p:nvPicPr>
            <p:cNvPr id="28" name="图片 27"/>
            <p:cNvPicPr/>
            <p:nvPr>
              <p:custDataLst>
                <p:tags r:id="rId4"/>
              </p:custDataLst>
            </p:nvPr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0" t="10036" r="15916" b="5193"/>
            <a:stretch>
              <a:fillRect/>
            </a:stretch>
          </p:blipFill>
          <p:spPr>
            <a:xfrm flipH="1">
              <a:off x="8729409" y="1987005"/>
              <a:ext cx="2297180" cy="1441992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>
              <p:custDataLst>
                <p:tags r:id="rId6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6350980" y="1986358"/>
              <a:ext cx="2297180" cy="1441992"/>
            </a:xfrm>
            <a:prstGeom prst="rect">
              <a:avLst/>
            </a:prstGeom>
          </p:spPr>
        </p:pic>
        <p:pic>
          <p:nvPicPr>
            <p:cNvPr id="10" name="图片 9"/>
            <p:cNvPicPr/>
            <p:nvPr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1292069" y="1987008"/>
              <a:ext cx="2297180" cy="1441992"/>
            </a:xfrm>
            <a:prstGeom prst="rect">
              <a:avLst/>
            </a:prstGeom>
          </p:spPr>
        </p:pic>
        <p:grpSp>
          <p:nvGrpSpPr>
            <p:cNvPr id="13" name="组合 12"/>
            <p:cNvGrpSpPr/>
            <p:nvPr/>
          </p:nvGrpSpPr>
          <p:grpSpPr>
            <a:xfrm>
              <a:off x="2060307" y="1625479"/>
              <a:ext cx="8670981" cy="335889"/>
              <a:chOff x="1704432" y="1946060"/>
              <a:chExt cx="9534339" cy="369333"/>
            </a:xfrm>
          </p:grpSpPr>
          <p:sp>
            <p:nvSpPr>
              <p:cNvPr id="11" name="箭头: 右 10"/>
              <p:cNvSpPr/>
              <p:nvPr>
                <p:custDataLst>
                  <p:tags r:id="rId10"/>
                </p:custDataLst>
              </p:nvPr>
            </p:nvSpPr>
            <p:spPr>
              <a:xfrm>
                <a:off x="2994601" y="1964602"/>
                <a:ext cx="6861490" cy="332248"/>
              </a:xfrm>
              <a:prstGeom prst="rightArrow">
                <a:avLst/>
              </a:prstGeom>
              <a:gradFill flip="none" rotWithShape="1">
                <a:gsLst>
                  <a:gs pos="0">
                    <a:schemeClr val="tx1"/>
                  </a:gs>
                  <a:gs pos="50000">
                    <a:schemeClr val="bg1">
                      <a:shade val="67500"/>
                      <a:satMod val="115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0800000" scaled="1"/>
                <a:tileRect/>
              </a:gradFill>
              <a:ln w="28575" cmpd="sng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文本框 11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704432" y="1946061"/>
                <a:ext cx="126295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dirty="0"/>
                  <a:t>城市场景</a:t>
                </a:r>
                <a:endParaRPr lang="zh-CN" altLang="en-US" dirty="0"/>
              </a:p>
            </p:txBody>
          </p:sp>
          <p:sp>
            <p:nvSpPr>
              <p:cNvPr id="37" name="文本框 36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9975817" y="1946060"/>
                <a:ext cx="126295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dirty="0"/>
                  <a:t>越野场景</a:t>
                </a:r>
                <a:endParaRPr lang="zh-CN" altLang="en-US" dirty="0"/>
              </a:p>
            </p:txBody>
          </p:sp>
        </p:grpSp>
        <p:sp>
          <p:nvSpPr>
            <p:cNvPr id="17" name="文本框 16"/>
            <p:cNvSpPr txBox="1"/>
            <p:nvPr>
              <p:custDataLst>
                <p:tags r:id="rId13"/>
              </p:custDataLst>
            </p:nvPr>
          </p:nvSpPr>
          <p:spPr>
            <a:xfrm>
              <a:off x="6387038" y="2014211"/>
              <a:ext cx="836537" cy="353919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zh-CN" altLang="en-US" sz="1600" dirty="0"/>
                <a:t>采矿业</a:t>
              </a:r>
              <a:endParaRPr lang="zh-CN" altLang="en-US" sz="1600" dirty="0"/>
            </a:p>
          </p:txBody>
        </p:sp>
        <p:sp>
          <p:nvSpPr>
            <p:cNvPr id="42" name="文本框 41"/>
            <p:cNvSpPr txBox="1"/>
            <p:nvPr>
              <p:custDataLst>
                <p:tags r:id="rId14"/>
              </p:custDataLst>
            </p:nvPr>
          </p:nvSpPr>
          <p:spPr>
            <a:xfrm>
              <a:off x="8760145" y="2017823"/>
              <a:ext cx="1051033" cy="353919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zh-CN" altLang="en-US" sz="1600" dirty="0"/>
                <a:t>巡逻运输</a:t>
              </a:r>
              <a:endParaRPr lang="zh-CN" altLang="en-US" sz="1600" dirty="0"/>
            </a:p>
          </p:txBody>
        </p:sp>
        <p:sp>
          <p:nvSpPr>
            <p:cNvPr id="43" name="文本框 42"/>
            <p:cNvSpPr txBox="1"/>
            <p:nvPr>
              <p:custDataLst>
                <p:tags r:id="rId15"/>
              </p:custDataLst>
            </p:nvPr>
          </p:nvSpPr>
          <p:spPr>
            <a:xfrm>
              <a:off x="3683951" y="2017734"/>
              <a:ext cx="1005403" cy="338554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zh-CN" altLang="en-US" sz="1600" dirty="0"/>
                <a:t>无人巴士</a:t>
              </a:r>
              <a:endParaRPr lang="zh-CN" altLang="en-US" sz="1600" dirty="0"/>
            </a:p>
          </p:txBody>
        </p:sp>
        <p:sp>
          <p:nvSpPr>
            <p:cNvPr id="44" name="文本框 43"/>
            <p:cNvSpPr txBox="1"/>
            <p:nvPr>
              <p:custDataLst>
                <p:tags r:id="rId16"/>
              </p:custDataLst>
            </p:nvPr>
          </p:nvSpPr>
          <p:spPr>
            <a:xfrm>
              <a:off x="1302501" y="1998843"/>
              <a:ext cx="800219" cy="338554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zh-CN" altLang="en-US" sz="1600" dirty="0"/>
                <a:t>乘用车</a:t>
              </a:r>
              <a:endParaRPr lang="zh-CN" altLang="en-US" sz="1600" dirty="0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1346200" y="4434840"/>
            <a:ext cx="9356090" cy="2065020"/>
            <a:chOff x="2120" y="6984"/>
            <a:chExt cx="14734" cy="3252"/>
          </a:xfrm>
        </p:grpSpPr>
        <p:grpSp>
          <p:nvGrpSpPr>
            <p:cNvPr id="7" name="组合 6"/>
            <p:cNvGrpSpPr/>
            <p:nvPr/>
          </p:nvGrpSpPr>
          <p:grpSpPr>
            <a:xfrm>
              <a:off x="2120" y="6984"/>
              <a:ext cx="14734" cy="3170"/>
              <a:chOff x="2198" y="6952"/>
              <a:chExt cx="14734" cy="3516"/>
            </a:xfrm>
          </p:grpSpPr>
          <p:pic>
            <p:nvPicPr>
              <p:cNvPr id="4" name="图片 3" descr="图片1"/>
              <p:cNvPicPr>
                <a:picLocks noChangeAspect="1"/>
              </p:cNvPicPr>
              <p:nvPr/>
            </p:nvPicPr>
            <p:blipFill>
              <a:blip r:embed="rId17"/>
              <a:srcRect r="67140"/>
              <a:stretch>
                <a:fillRect/>
              </a:stretch>
            </p:blipFill>
            <p:spPr>
              <a:xfrm>
                <a:off x="2198" y="6952"/>
                <a:ext cx="4184" cy="3516"/>
              </a:xfrm>
              <a:prstGeom prst="rect">
                <a:avLst/>
              </a:prstGeom>
            </p:spPr>
          </p:pic>
          <p:pic>
            <p:nvPicPr>
              <p:cNvPr id="5" name="图片 4" descr="图片1"/>
              <p:cNvPicPr>
                <a:picLocks noChangeAspect="1"/>
              </p:cNvPicPr>
              <p:nvPr>
                <p:custDataLst>
                  <p:tags r:id="rId18"/>
                </p:custDataLst>
              </p:nvPr>
            </p:nvPicPr>
            <p:blipFill>
              <a:blip r:embed="rId17"/>
              <a:srcRect l="65611"/>
              <a:stretch>
                <a:fillRect/>
              </a:stretch>
            </p:blipFill>
            <p:spPr>
              <a:xfrm>
                <a:off x="12622" y="6952"/>
                <a:ext cx="4310" cy="3516"/>
              </a:xfrm>
              <a:prstGeom prst="rect">
                <a:avLst/>
              </a:prstGeom>
            </p:spPr>
          </p:pic>
          <p:pic>
            <p:nvPicPr>
              <p:cNvPr id="6" name="图片 5" descr="图片1"/>
              <p:cNvPicPr>
                <a:picLocks noChangeAspect="1"/>
              </p:cNvPicPr>
              <p:nvPr>
                <p:custDataLst>
                  <p:tags r:id="rId19"/>
                </p:custDataLst>
              </p:nvPr>
            </p:nvPicPr>
            <p:blipFill>
              <a:blip r:embed="rId17"/>
              <a:srcRect l="33126" r="33935"/>
              <a:stretch>
                <a:fillRect/>
              </a:stretch>
            </p:blipFill>
            <p:spPr>
              <a:xfrm>
                <a:off x="7464" y="6952"/>
                <a:ext cx="4077" cy="3516"/>
              </a:xfrm>
              <a:prstGeom prst="rect">
                <a:avLst/>
              </a:prstGeom>
            </p:spPr>
          </p:pic>
        </p:grpSp>
        <p:grpSp>
          <p:nvGrpSpPr>
            <p:cNvPr id="23" name="组合 22"/>
            <p:cNvGrpSpPr/>
            <p:nvPr/>
          </p:nvGrpSpPr>
          <p:grpSpPr>
            <a:xfrm>
              <a:off x="3328" y="8180"/>
              <a:ext cx="12793" cy="2057"/>
              <a:chOff x="3328" y="8180"/>
              <a:chExt cx="12793" cy="2057"/>
            </a:xfrm>
          </p:grpSpPr>
          <p:sp>
            <p:nvSpPr>
              <p:cNvPr id="15" name="文本框 14"/>
              <p:cNvSpPr txBox="1"/>
              <p:nvPr/>
            </p:nvSpPr>
            <p:spPr>
              <a:xfrm>
                <a:off x="3328" y="8180"/>
                <a:ext cx="1778" cy="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1400"/>
                  <a:t>2D</a:t>
                </a:r>
                <a:r>
                  <a:rPr lang="zh-CN" altLang="en-US" sz="1400"/>
                  <a:t>目标检测</a:t>
                </a:r>
                <a:endParaRPr lang="zh-CN" altLang="en-US" sz="1400"/>
              </a:p>
            </p:txBody>
          </p:sp>
          <p:sp>
            <p:nvSpPr>
              <p:cNvPr id="16" name="文本框 15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8590" y="8180"/>
                <a:ext cx="2155" cy="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/>
                  <a:t>红绿灯识别</a:t>
                </a:r>
                <a:endParaRPr lang="zh-CN" altLang="en-US" sz="1400"/>
              </a:p>
            </p:txBody>
          </p:sp>
          <p:sp>
            <p:nvSpPr>
              <p:cNvPr id="18" name="文本框 17"/>
              <p:cNvSpPr txBox="1"/>
              <p:nvPr>
                <p:custDataLst>
                  <p:tags r:id="rId21"/>
                </p:custDataLst>
              </p:nvPr>
            </p:nvSpPr>
            <p:spPr>
              <a:xfrm>
                <a:off x="13967" y="8180"/>
                <a:ext cx="2155" cy="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/>
                  <a:t>车道线检测</a:t>
                </a:r>
                <a:endParaRPr lang="zh-CN" altLang="en-US" sz="1400"/>
              </a:p>
            </p:txBody>
          </p:sp>
          <p:sp>
            <p:nvSpPr>
              <p:cNvPr id="19" name="文本框 18"/>
              <p:cNvSpPr txBox="1"/>
              <p:nvPr>
                <p:custDataLst>
                  <p:tags r:id="rId22"/>
                </p:custDataLst>
              </p:nvPr>
            </p:nvSpPr>
            <p:spPr>
              <a:xfrm>
                <a:off x="13967" y="9741"/>
                <a:ext cx="2155" cy="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/>
                  <a:t>障碍物检测</a:t>
                </a:r>
                <a:endParaRPr lang="zh-CN" altLang="en-US" sz="1400"/>
              </a:p>
            </p:txBody>
          </p:sp>
          <p:sp>
            <p:nvSpPr>
              <p:cNvPr id="20" name="文本框 19"/>
              <p:cNvSpPr txBox="1"/>
              <p:nvPr>
                <p:custDataLst>
                  <p:tags r:id="rId23"/>
                </p:custDataLst>
              </p:nvPr>
            </p:nvSpPr>
            <p:spPr>
              <a:xfrm>
                <a:off x="8438" y="9755"/>
                <a:ext cx="2155" cy="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/>
                  <a:t>点云语义分割</a:t>
                </a:r>
                <a:endParaRPr lang="zh-CN" altLang="en-US" sz="1400"/>
              </a:p>
            </p:txBody>
          </p:sp>
          <p:sp>
            <p:nvSpPr>
              <p:cNvPr id="21" name="文本框 20"/>
              <p:cNvSpPr txBox="1"/>
              <p:nvPr>
                <p:custDataLst>
                  <p:tags r:id="rId24"/>
                </p:custDataLst>
              </p:nvPr>
            </p:nvSpPr>
            <p:spPr>
              <a:xfrm>
                <a:off x="3372" y="9727"/>
                <a:ext cx="2155" cy="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1400"/>
                  <a:t>3D</a:t>
                </a:r>
                <a:r>
                  <a:rPr lang="zh-CN" altLang="en-US" sz="1400"/>
                  <a:t>目标检测</a:t>
                </a:r>
                <a:endParaRPr lang="zh-CN" altLang="en-US" sz="1400"/>
              </a:p>
            </p:txBody>
          </p:sp>
        </p:grpSp>
      </p:grpSp>
      <p:grpSp>
        <p:nvGrpSpPr>
          <p:cNvPr id="26" name="组合 25"/>
          <p:cNvGrpSpPr/>
          <p:nvPr/>
        </p:nvGrpSpPr>
        <p:grpSpPr>
          <a:xfrm>
            <a:off x="4131310" y="4107815"/>
            <a:ext cx="6014720" cy="368300"/>
            <a:chOff x="6506" y="6469"/>
            <a:chExt cx="9472" cy="580"/>
          </a:xfrm>
        </p:grpSpPr>
        <p:sp>
          <p:nvSpPr>
            <p:cNvPr id="3" name="右箭头 2"/>
            <p:cNvSpPr/>
            <p:nvPr/>
          </p:nvSpPr>
          <p:spPr>
            <a:xfrm>
              <a:off x="6506" y="6656"/>
              <a:ext cx="846" cy="173"/>
            </a:xfrm>
            <a:prstGeom prst="rightArrow">
              <a:avLst/>
            </a:prstGeom>
            <a:solidFill>
              <a:schemeClr val="bg1"/>
            </a:solidFill>
            <a:ln w="28575" cmpd="sng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7430" y="6469"/>
              <a:ext cx="8549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0" lvl="1"/>
              <a:r>
                <a:rPr lang="zh-CN" altLang="en-US" dirty="0">
                  <a:sym typeface="+mn-ea"/>
                </a:rPr>
                <a:t>如何大规模自监督预训练构建基础模型？</a:t>
              </a:r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2291080" y="0"/>
            <a:ext cx="2844165" cy="2413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b="1" dirty="0">
                <a:solidFill>
                  <a:schemeClr val="bg1"/>
                </a:solidFill>
                <a:sym typeface="+mn-ea"/>
              </a:rPr>
              <a:t>基于场景重建的二维图像预训练</a:t>
            </a:r>
            <a:endParaRPr lang="zh-CN" altLang="en-US" sz="1400" b="1" dirty="0">
              <a:solidFill>
                <a:schemeClr val="bg1"/>
              </a:solidFill>
            </a:endParaRPr>
          </a:p>
        </p:txBody>
      </p:sp>
      <p:sp>
        <p:nvSpPr>
          <p:cNvPr id="23" name="内容占位符 2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239348" y="922721"/>
            <a:ext cx="11486985" cy="4827204"/>
          </a:xfrm>
        </p:spPr>
        <p:txBody>
          <a:bodyPr>
            <a:normAutofit/>
          </a:bodyPr>
          <a:p>
            <a:r>
              <a:rPr lang="zh-CN" altLang="en-US" dirty="0"/>
              <a:t>研究内容</a:t>
            </a:r>
            <a:endParaRPr lang="en-US" altLang="zh-CN" dirty="0"/>
          </a:p>
          <a:p>
            <a:pPr lvl="1"/>
            <a:r>
              <a:rPr lang="zh-CN" altLang="en-US" sz="2200" dirty="0"/>
              <a:t>本章对自动驾驶领域图像数据的模型预训练展开研究</a:t>
            </a:r>
            <a:endParaRPr lang="zh-CN" altLang="en-US" sz="2200" dirty="0"/>
          </a:p>
          <a:p>
            <a:pPr lvl="1"/>
            <a:r>
              <a:rPr lang="zh-CN" altLang="en-US" sz="2200" dirty="0"/>
              <a:t>提出了基于三维场景重建的二维图像预训练方法</a:t>
            </a:r>
            <a:endParaRPr lang="en-US" altLang="zh-CN" sz="2200" dirty="0"/>
          </a:p>
          <a:p>
            <a:pPr lvl="1"/>
            <a:endParaRPr lang="en-US" altLang="zh-CN" dirty="0"/>
          </a:p>
          <a:p>
            <a:r>
              <a:rPr lang="zh-CN" altLang="en-US" dirty="0"/>
              <a:t>创新点与贡献</a:t>
            </a:r>
            <a:endParaRPr lang="en-US" altLang="zh-CN" dirty="0"/>
          </a:p>
          <a:p>
            <a:pPr lvl="1"/>
            <a:r>
              <a:rPr lang="zh-CN" altLang="en-US" sz="2200" dirty="0"/>
              <a:t>针对二维图像缺少深度信息等问题，本章设计了</a:t>
            </a:r>
            <a:r>
              <a:rPr lang="zh-CN" sz="2200" dirty="0"/>
              <a:t>基于三维占据栅格预测的辅助任务</a:t>
            </a:r>
            <a:endParaRPr lang="zh-CN" sz="2200" dirty="0"/>
          </a:p>
          <a:p>
            <a:pPr lvl="1"/>
            <a:r>
              <a:rPr lang="zh-CN" altLang="en-US" sz="2200" dirty="0"/>
              <a:t>预训练模型提升三维目标检测、语义分割和运动预测等下游任务性能，降低训练标注数据量</a:t>
            </a:r>
            <a:endParaRPr lang="en-US" altLang="zh-CN" sz="2200" dirty="0"/>
          </a:p>
          <a:p>
            <a:pPr marL="768350" lvl="2" indent="0">
              <a:buNone/>
            </a:pPr>
            <a:endParaRPr lang="zh-CN" altLang="en-US" dirty="0"/>
          </a:p>
          <a:p>
            <a:pPr lvl="2"/>
            <a:endParaRPr lang="en-US" altLang="zh-CN" sz="1000" dirty="0"/>
          </a:p>
        </p:txBody>
      </p:sp>
      <p:sp>
        <p:nvSpPr>
          <p:cNvPr id="24" name="标题 23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239349" y="251670"/>
            <a:ext cx="9057051" cy="670762"/>
          </a:xfrm>
        </p:spPr>
        <p:txBody>
          <a:bodyPr>
            <a:normAutofit/>
          </a:bodyPr>
          <a:p>
            <a:r>
              <a:rPr lang="en-US" altLang="zh-CN" dirty="0"/>
              <a:t>3. </a:t>
            </a:r>
            <a:r>
              <a:rPr lang="zh-CN" altLang="en-US" dirty="0"/>
              <a:t>本章小结</a:t>
            </a:r>
            <a:endParaRPr lang="zh-CN" altLang="en-US" baseline="30000" dirty="0"/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" y="2686677"/>
            <a:ext cx="4497572" cy="1144481"/>
          </a:xfrm>
          <a:prstGeom prst="rect">
            <a:avLst/>
          </a:prstGeom>
          <a:solidFill>
            <a:srgbClr val="9B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en-US" altLang="zh-CN" sz="2400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27" name="标题 3"/>
          <p:cNvSpPr txBox="1"/>
          <p:nvPr/>
        </p:nvSpPr>
        <p:spPr>
          <a:xfrm>
            <a:off x="5165976" y="2471312"/>
            <a:ext cx="2880000" cy="573810"/>
          </a:xfrm>
          <a:prstGeom prst="rect">
            <a:avLst/>
          </a:prstGeom>
          <a:noFill/>
        </p:spPr>
        <p:txBody>
          <a:bodyPr vert="horz" lIns="72000" tIns="45720" rIns="7200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altLang="zh-CN" sz="2400" dirty="0">
                <a:solidFill>
                  <a:srgbClr val="9B0000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rPr>
              <a:t>PART FOUR</a:t>
            </a:r>
            <a:endParaRPr lang="zh-CN" altLang="en-US" sz="2400" dirty="0">
              <a:solidFill>
                <a:srgbClr val="9B0000"/>
              </a:solidFill>
              <a:latin typeface="思源黑体 Light" panose="020B0300000000000000" pitchFamily="34" charset="-122"/>
              <a:ea typeface="思源黑体 Light" panose="020B0300000000000000" pitchFamily="34" charset="-122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3143893" y="2842831"/>
            <a:ext cx="763053" cy="7630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半闭框 2"/>
          <p:cNvSpPr>
            <a:spLocks noChangeAspect="1"/>
          </p:cNvSpPr>
          <p:nvPr/>
        </p:nvSpPr>
        <p:spPr>
          <a:xfrm rot="8122297">
            <a:off x="3349439" y="3097616"/>
            <a:ext cx="253480" cy="253480"/>
          </a:xfrm>
          <a:prstGeom prst="halfFrame">
            <a:avLst>
              <a:gd name="adj1" fmla="val 12588"/>
              <a:gd name="adj2" fmla="val 13575"/>
            </a:avLst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" name="标题 6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4605655" y="2891790"/>
            <a:ext cx="7291070" cy="1022985"/>
          </a:xfrm>
          <a:prstGeom prst="rect">
            <a:avLst/>
          </a:prstGeom>
          <a:noFill/>
        </p:spPr>
        <p:txBody>
          <a:bodyPr lIns="72000" rIns="72000" anchor="ctr" anchorCtr="0">
            <a:noAutofit/>
          </a:bodyPr>
          <a:p>
            <a:pPr algn="l">
              <a:lnSpc>
                <a:spcPct val="100000"/>
              </a:lnSpc>
            </a:pPr>
            <a:r>
              <a:rPr lang="zh-CN" altLang="en-US" sz="4000" dirty="0">
                <a:solidFill>
                  <a:srgbClr val="9B0000"/>
                </a:solidFill>
              </a:rPr>
              <a:t>基于占据掩码的三维点云预训练</a:t>
            </a:r>
            <a:endParaRPr lang="zh-CN" altLang="en-US" sz="4000" dirty="0">
              <a:solidFill>
                <a:srgbClr val="9B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5121910" y="0"/>
            <a:ext cx="3151505" cy="2413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b="1" dirty="0">
                <a:solidFill>
                  <a:schemeClr val="bg1"/>
                </a:solidFill>
                <a:sym typeface="+mn-ea"/>
              </a:rPr>
              <a:t>基于占据掩码的三维点云预训练</a:t>
            </a:r>
            <a:endParaRPr lang="zh-CN" altLang="en-US" sz="1400" b="1" dirty="0">
              <a:solidFill>
                <a:schemeClr val="bg1"/>
              </a:solidFill>
            </a:endParaRPr>
          </a:p>
        </p:txBody>
      </p:sp>
      <p:sp>
        <p:nvSpPr>
          <p:cNvPr id="9" name="内容占位符 8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257175" y="891540"/>
            <a:ext cx="7480300" cy="2365375"/>
          </a:xfrm>
        </p:spPr>
        <p:txBody>
          <a:bodyPr>
            <a:normAutofit/>
          </a:bodyPr>
          <a:lstStyle/>
          <a:p>
            <a:r>
              <a:rPr kumimoji="1" lang="zh-CN" sz="2000" dirty="0">
                <a:sym typeface="+mn-ea"/>
              </a:rPr>
              <a:t>大规模三维点云预训练学习</a:t>
            </a:r>
            <a:r>
              <a:rPr kumimoji="1" lang="zh-CN" altLang="en-US" sz="2000" dirty="0">
                <a:sym typeface="+mn-ea"/>
              </a:rPr>
              <a:t>难点</a:t>
            </a:r>
            <a:endParaRPr lang="zh-CN" sz="1800" dirty="0"/>
          </a:p>
          <a:p>
            <a:pPr lvl="1"/>
            <a:r>
              <a:rPr lang="en-US" altLang="zh-CN" sz="1800" dirty="0">
                <a:sym typeface="+mn-ea"/>
              </a:rPr>
              <a:t>LiDAR</a:t>
            </a:r>
            <a:r>
              <a:rPr lang="zh-CN" altLang="en-US" sz="1800" dirty="0">
                <a:sym typeface="+mn-ea"/>
              </a:rPr>
              <a:t>点云的稀疏性、分布不一致性</a:t>
            </a:r>
            <a:endParaRPr lang="zh-CN" sz="1800" dirty="0">
              <a:sym typeface="+mn-ea"/>
            </a:endParaRPr>
          </a:p>
          <a:p>
            <a:pPr lvl="1"/>
            <a:r>
              <a:rPr lang="zh-CN" sz="1800" dirty="0">
                <a:sym typeface="+mn-ea"/>
              </a:rPr>
              <a:t>自动驾驶室外</a:t>
            </a:r>
            <a:r>
              <a:rPr lang="en-US" altLang="zh-CN" sz="1800" dirty="0">
                <a:sym typeface="+mn-ea"/>
              </a:rPr>
              <a:t>LiDAR</a:t>
            </a:r>
            <a:r>
              <a:rPr lang="zh-CN" altLang="en-US" sz="1800" dirty="0">
                <a:sym typeface="+mn-ea"/>
              </a:rPr>
              <a:t>点云数据规模大</a:t>
            </a:r>
            <a:endParaRPr sz="1800" dirty="0">
              <a:sym typeface="+mn-ea"/>
            </a:endParaRPr>
          </a:p>
          <a:p>
            <a:pPr lvl="1"/>
            <a:endParaRPr lang="zh-CN" altLang="en-US" sz="1800" dirty="0">
              <a:sym typeface="+mn-ea"/>
            </a:endParaRPr>
          </a:p>
        </p:txBody>
      </p:sp>
      <p:sp>
        <p:nvSpPr>
          <p:cNvPr id="15" name="AutoShape 4"/>
          <p:cNvSpPr>
            <a:spLocks noChangeAspect="1" noChangeArrowheads="1"/>
          </p:cNvSpPr>
          <p:nvPr>
            <p:custDataLst>
              <p:tags r:id="rId3"/>
            </p:custDataLst>
          </p:nvPr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" name="圆角矩形 19"/>
          <p:cNvSpPr/>
          <p:nvPr>
            <p:custDataLst>
              <p:tags r:id="rId4"/>
            </p:custDataLst>
          </p:nvPr>
        </p:nvSpPr>
        <p:spPr>
          <a:xfrm>
            <a:off x="387985" y="2529205"/>
            <a:ext cx="5707380" cy="3081655"/>
          </a:xfrm>
          <a:prstGeom prst="roundRect">
            <a:avLst/>
          </a:prstGeom>
          <a:noFill/>
          <a:ln w="9525" cmpd="sng">
            <a:solidFill>
              <a:schemeClr val="accent5">
                <a:lumMod val="60000"/>
                <a:lumOff val="40000"/>
              </a:schemeClr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2" name="矩形 21"/>
          <p:cNvSpPr/>
          <p:nvPr>
            <p:custDataLst>
              <p:tags r:id="rId5"/>
            </p:custDataLst>
          </p:nvPr>
        </p:nvSpPr>
        <p:spPr>
          <a:xfrm>
            <a:off x="8506460" y="1561465"/>
            <a:ext cx="793750" cy="132080"/>
          </a:xfrm>
          <a:prstGeom prst="rect">
            <a:avLst/>
          </a:prstGeom>
          <a:solidFill>
            <a:schemeClr val="bg1"/>
          </a:solidFill>
          <a:ln w="2857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8" name="内容占位符 1"/>
          <p:cNvSpPr txBox="1"/>
          <p:nvPr>
            <p:custDataLst>
              <p:tags r:id="rId6"/>
            </p:custDataLst>
          </p:nvPr>
        </p:nvSpPr>
        <p:spPr>
          <a:xfrm>
            <a:off x="6650849" y="922658"/>
            <a:ext cx="5685429" cy="1749246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61645" marR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defRPr kumimoji="0"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125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8895" marR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9080" marR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kumimoji="0" lang="en-US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505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 panose="05020102010507070707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 panose="05020102010507070707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30095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390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anose="05020102010507070707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kumimoji="1" lang="zh-CN" altLang="en-US" sz="2000" dirty="0"/>
              <a:t>本文提出</a:t>
            </a:r>
            <a:endParaRPr kumimoji="1" lang="zh-CN" altLang="en-US" sz="2000" dirty="0"/>
          </a:p>
          <a:p>
            <a:pPr lvl="1"/>
            <a:r>
              <a:rPr lang="zh-CN" altLang="en-US" sz="1800" dirty="0">
                <a:latin typeface="+mn-ea"/>
              </a:rPr>
              <a:t>基于掩码自编码器的三维点云预训练</a:t>
            </a:r>
            <a:endParaRPr lang="en-US" altLang="zh-CN" sz="1800" dirty="0">
              <a:latin typeface="+mn-ea"/>
            </a:endParaRPr>
          </a:p>
          <a:p>
            <a:pPr lvl="1"/>
            <a:r>
              <a:rPr lang="zh-CN" altLang="en-US" sz="1800" dirty="0">
                <a:latin typeface="+mn-ea"/>
              </a:rPr>
              <a:t>距离感知随机掩码策略、稀疏</a:t>
            </a:r>
            <a:r>
              <a:rPr lang="en-US" altLang="zh-CN" sz="1800" dirty="0">
                <a:latin typeface="+mn-ea"/>
              </a:rPr>
              <a:t>3D</a:t>
            </a:r>
            <a:r>
              <a:rPr lang="zh-CN" altLang="en-US" sz="1800" dirty="0">
                <a:latin typeface="+mn-ea"/>
              </a:rPr>
              <a:t>卷积</a:t>
            </a:r>
            <a:r>
              <a:rPr lang="en-US" altLang="zh-CN" sz="1800" dirty="0">
                <a:latin typeface="+mn-ea"/>
              </a:rPr>
              <a:t>Encoder</a:t>
            </a:r>
            <a:endParaRPr lang="zh-CN" altLang="en-US" sz="1800" dirty="0">
              <a:latin typeface="+mn-ea"/>
            </a:endParaRPr>
          </a:p>
          <a:p>
            <a:pPr lvl="1"/>
            <a:endParaRPr lang="zh-CN" altLang="en-US" sz="2000" dirty="0"/>
          </a:p>
          <a:p>
            <a:pPr lvl="1"/>
            <a:endParaRPr lang="en-US" altLang="zh-CN" sz="2000" dirty="0"/>
          </a:p>
        </p:txBody>
      </p:sp>
      <p:sp>
        <p:nvSpPr>
          <p:cNvPr id="23" name="箭头: 右 4"/>
          <p:cNvSpPr/>
          <p:nvPr>
            <p:custDataLst>
              <p:tags r:id="rId7"/>
            </p:custDataLst>
          </p:nvPr>
        </p:nvSpPr>
        <p:spPr>
          <a:xfrm>
            <a:off x="5421218" y="1561162"/>
            <a:ext cx="522514" cy="328924"/>
          </a:xfrm>
          <a:prstGeom prst="rightArrow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4" name="圆角矩形 23"/>
          <p:cNvSpPr/>
          <p:nvPr>
            <p:custDataLst>
              <p:tags r:id="rId8"/>
            </p:custDataLst>
          </p:nvPr>
        </p:nvSpPr>
        <p:spPr>
          <a:xfrm>
            <a:off x="6319520" y="2529205"/>
            <a:ext cx="5688330" cy="3081655"/>
          </a:xfrm>
          <a:prstGeom prst="roundRect">
            <a:avLst/>
          </a:prstGeom>
          <a:noFill/>
          <a:ln w="9525" cmpd="sng">
            <a:solidFill>
              <a:schemeClr val="accent5">
                <a:lumMod val="60000"/>
                <a:lumOff val="40000"/>
              </a:schemeClr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6" name="文本框 25"/>
          <p:cNvSpPr txBox="1"/>
          <p:nvPr>
            <p:custDataLst>
              <p:tags r:id="rId9"/>
            </p:custDataLst>
          </p:nvPr>
        </p:nvSpPr>
        <p:spPr>
          <a:xfrm>
            <a:off x="2426335" y="5805170"/>
            <a:ext cx="799846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LiDAR</a:t>
            </a:r>
            <a:r>
              <a:rPr lang="zh-CN" altLang="en-US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点云具有稀疏性、分布不一致性、数据规模大等特性，自监督预训练难度大</a:t>
            </a:r>
            <a:endParaRPr lang="zh-CN" altLang="en-US" sz="160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7" name="标题 26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239348" y="433626"/>
            <a:ext cx="11764809" cy="488805"/>
          </a:xfrm>
        </p:spPr>
        <p:txBody>
          <a:bodyPr>
            <a:normAutofit fontScale="90000"/>
          </a:bodyPr>
          <a:p>
            <a:r>
              <a:rPr lang="en-US" altLang="zh-CN" dirty="0"/>
              <a:t>4. </a:t>
            </a:r>
            <a:r>
              <a:rPr lang="zh-CN" altLang="en-US" dirty="0"/>
              <a:t>基于占据掩码的三维点云预训练方法</a:t>
            </a:r>
            <a:endParaRPr lang="zh-CN" dirty="0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6423025" y="2881630"/>
            <a:ext cx="5526405" cy="2480945"/>
          </a:xfrm>
          <a:prstGeom prst="rect">
            <a:avLst/>
          </a:prstGeom>
        </p:spPr>
      </p:pic>
      <p:pic>
        <p:nvPicPr>
          <p:cNvPr id="3" name="图片 2" descr="20211229163502_317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3275" y="2621915"/>
            <a:ext cx="4876800" cy="2895600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图片 93" descr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8845" y="2383155"/>
            <a:ext cx="10426700" cy="3650615"/>
          </a:xfrm>
          <a:prstGeom prst="rect">
            <a:avLst/>
          </a:prstGeom>
        </p:spPr>
      </p:pic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5121910" y="0"/>
            <a:ext cx="3151505" cy="2413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b="1" dirty="0">
                <a:solidFill>
                  <a:schemeClr val="bg1"/>
                </a:solidFill>
                <a:sym typeface="+mn-ea"/>
              </a:rPr>
              <a:t>基于占据掩码的三维点云预训练</a:t>
            </a:r>
            <a:endParaRPr lang="zh-CN" altLang="en-US" sz="1400" b="1" dirty="0">
              <a:solidFill>
                <a:schemeClr val="bg1"/>
              </a:solidFill>
            </a:endParaRPr>
          </a:p>
        </p:txBody>
      </p:sp>
      <p:sp>
        <p:nvSpPr>
          <p:cNvPr id="2" name="内容占位符 1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257175" y="891540"/>
            <a:ext cx="11605895" cy="2035175"/>
          </a:xfrm>
        </p:spPr>
        <p:txBody>
          <a:bodyPr>
            <a:normAutofit/>
          </a:bodyPr>
          <a:p>
            <a:r>
              <a:rPr kumimoji="1" lang="zh-CN" altLang="en-US" sz="2000" dirty="0">
                <a:sym typeface="+mn-ea"/>
              </a:rPr>
              <a:t>提出基于占据掩码的大规模点云预训练模型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Occupany-MAE</a:t>
            </a:r>
            <a:endParaRPr lang="zh-CN" sz="1800" dirty="0"/>
          </a:p>
          <a:p>
            <a:pPr lvl="1"/>
            <a:r>
              <a:rPr lang="zh-CN" sz="1800" dirty="0">
                <a:sym typeface="+mn-ea"/>
              </a:rPr>
              <a:t>设计了基于</a:t>
            </a:r>
            <a:r>
              <a:rPr lang="zh-CN" sz="1800" b="1" dirty="0">
                <a:solidFill>
                  <a:srgbClr val="FF0000"/>
                </a:solidFill>
                <a:sym typeface="+mn-ea"/>
              </a:rPr>
              <a:t>掩码自编码器</a:t>
            </a:r>
            <a:r>
              <a:rPr lang="zh-CN" sz="1800" dirty="0">
                <a:sym typeface="+mn-ea"/>
              </a:rPr>
              <a:t>的辅助任务，通过预训练让模型掌握缺失占据信息补全的能力</a:t>
            </a:r>
            <a:endParaRPr sz="1800" dirty="0">
              <a:sym typeface="+mn-ea"/>
            </a:endParaRPr>
          </a:p>
          <a:p>
            <a:pPr lvl="1"/>
            <a:r>
              <a:rPr lang="zh-CN" sz="1800" dirty="0">
                <a:solidFill>
                  <a:schemeClr val="tx1"/>
                </a:solidFill>
                <a:sym typeface="+mn-ea"/>
              </a:rPr>
              <a:t>设计</a:t>
            </a:r>
            <a:r>
              <a:rPr lang="zh-CN" sz="1800" b="1" dirty="0">
                <a:solidFill>
                  <a:srgbClr val="FF0000"/>
                </a:solidFill>
                <a:sym typeface="+mn-ea"/>
              </a:rPr>
              <a:t>距离感知的掩码策略</a:t>
            </a:r>
            <a:r>
              <a:rPr lang="zh-CN" sz="1800" dirty="0">
                <a:solidFill>
                  <a:schemeClr val="tx1"/>
                </a:solidFill>
                <a:sym typeface="+mn-ea"/>
              </a:rPr>
              <a:t>、</a:t>
            </a:r>
            <a:r>
              <a:rPr lang="zh-CN" sz="1800" b="1" dirty="0">
                <a:solidFill>
                  <a:srgbClr val="FF0000"/>
                </a:solidFill>
                <a:sym typeface="+mn-ea"/>
              </a:rPr>
              <a:t>3D稀疏编码器</a:t>
            </a:r>
            <a:r>
              <a:rPr lang="zh-CN" altLang="en-US" sz="1800" dirty="0">
                <a:solidFill>
                  <a:schemeClr val="tx1"/>
                </a:solidFill>
                <a:sym typeface="+mn-ea"/>
              </a:rPr>
              <a:t>、</a:t>
            </a:r>
            <a:r>
              <a:rPr lang="zh-CN" sz="1800" b="1" dirty="0">
                <a:solidFill>
                  <a:srgbClr val="FF0000"/>
                </a:solidFill>
                <a:sym typeface="+mn-ea"/>
              </a:rPr>
              <a:t>轻量级解码器</a:t>
            </a:r>
            <a:endParaRPr kumimoji="1" lang="zh-CN" alt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AutoShape 4"/>
          <p:cNvSpPr>
            <a:spLocks noChangeAspect="1" noChangeArrowheads="1"/>
          </p:cNvSpPr>
          <p:nvPr>
            <p:custDataLst>
              <p:tags r:id="rId4"/>
            </p:custDataLst>
          </p:nvPr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3049270" y="6033770"/>
            <a:ext cx="616585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提出基于占据掩码的大规模点云预训练模型</a:t>
            </a:r>
            <a:r>
              <a:rPr kumimoji="1"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Occupany-MAE</a:t>
            </a:r>
            <a:endParaRPr kumimoji="1" lang="en-US" altLang="zh-CN" sz="160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7" name="标题 26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239348" y="433626"/>
            <a:ext cx="11764809" cy="488805"/>
          </a:xfrm>
        </p:spPr>
        <p:txBody>
          <a:bodyPr>
            <a:normAutofit fontScale="90000"/>
          </a:bodyPr>
          <a:p>
            <a:r>
              <a:rPr lang="en-US" altLang="zh-CN" dirty="0"/>
              <a:t>4. </a:t>
            </a:r>
            <a:r>
              <a:rPr lang="zh-CN" altLang="en-US" dirty="0"/>
              <a:t>基于占据掩码的三维点云预训练方法</a:t>
            </a:r>
            <a:endParaRPr lang="zh-CN" dirty="0"/>
          </a:p>
        </p:txBody>
      </p:sp>
      <p:sp>
        <p:nvSpPr>
          <p:cNvPr id="24" name="圆角矩形 23"/>
          <p:cNvSpPr/>
          <p:nvPr>
            <p:custDataLst>
              <p:tags r:id="rId7"/>
            </p:custDataLst>
          </p:nvPr>
        </p:nvSpPr>
        <p:spPr>
          <a:xfrm>
            <a:off x="465455" y="2228850"/>
            <a:ext cx="11315700" cy="4111625"/>
          </a:xfrm>
          <a:prstGeom prst="roundRect">
            <a:avLst/>
          </a:prstGeom>
          <a:noFill/>
          <a:ln w="9525" cmpd="sng">
            <a:solidFill>
              <a:schemeClr val="accent5">
                <a:lumMod val="60000"/>
                <a:lumOff val="40000"/>
              </a:schemeClr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0" y="3089910"/>
            <a:ext cx="7478395" cy="2580005"/>
            <a:chOff x="0" y="4866"/>
            <a:chExt cx="11777" cy="4063"/>
          </a:xfrm>
        </p:grpSpPr>
        <p:sp>
          <p:nvSpPr>
            <p:cNvPr id="10" name="矩形 9"/>
            <p:cNvSpPr/>
            <p:nvPr>
              <p:custDataLst>
                <p:tags r:id="rId8"/>
              </p:custDataLst>
            </p:nvPr>
          </p:nvSpPr>
          <p:spPr>
            <a:xfrm>
              <a:off x="0" y="4866"/>
              <a:ext cx="11777" cy="406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pic>
          <p:nvPicPr>
            <p:cNvPr id="14" name="图片 13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25" y="6469"/>
              <a:ext cx="6840" cy="2460"/>
            </a:xfrm>
            <a:prstGeom prst="rect">
              <a:avLst/>
            </a:prstGeom>
          </p:spPr>
        </p:pic>
        <p:pic>
          <p:nvPicPr>
            <p:cNvPr id="15" name="图片 14" descr="C:/Users/minchen/Desktop/批注 2024-06-12 125119.png批注 2024-06-12 125119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/>
            <a:srcRect t="1269" b="1269"/>
            <a:stretch>
              <a:fillRect/>
            </a:stretch>
          </p:blipFill>
          <p:spPr>
            <a:xfrm>
              <a:off x="154" y="5088"/>
              <a:ext cx="11423" cy="1139"/>
            </a:xfrm>
            <a:prstGeom prst="rect">
              <a:avLst/>
            </a:prstGeom>
          </p:spPr>
        </p:pic>
      </p:grpSp>
      <p:sp>
        <p:nvSpPr>
          <p:cNvPr id="4" name="圆角矩形 3"/>
          <p:cNvSpPr/>
          <p:nvPr>
            <p:custDataLst>
              <p:tags r:id="rId13"/>
            </p:custDataLst>
          </p:nvPr>
        </p:nvSpPr>
        <p:spPr>
          <a:xfrm>
            <a:off x="63500" y="5172710"/>
            <a:ext cx="12031980" cy="122809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p>
            <a:pPr marL="0" lvl="2" algn="just">
              <a:defRPr/>
            </a:pPr>
            <a:r>
              <a:rPr lang="en-US" altLang="zh-CN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Chen Min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,  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Liang Xiao, 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Dawei Zhao, Yiming Nie, Bin Dai. 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“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Occupancy-MAE: Self-Supervised Pre-Training Large-Scale LiDAR Point Clouds With Masked Occupancy Autoencoders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”, </a:t>
            </a:r>
            <a:r>
              <a:rPr lang="en-US" altLang="zh-CN" i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IEEE Transactions on Intelligent Vehicles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(</a:t>
            </a:r>
            <a:r>
              <a:rPr lang="zh-CN" altLang="en-US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智能交通顶</a:t>
            </a:r>
            <a:r>
              <a:rPr lang="zh-CN" altLang="en-US" b="1" dirty="0">
                <a:sym typeface="+mn-ea"/>
              </a:rPr>
              <a:t>刊，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SCI 1</a:t>
            </a:r>
            <a:r>
              <a:rPr lang="zh-CN" altLang="en-US" b="1" dirty="0">
                <a:sym typeface="+mn-ea"/>
              </a:rPr>
              <a:t>区</a:t>
            </a:r>
            <a:r>
              <a:rPr lang="en-US" altLang="zh-CN" b="1" dirty="0">
                <a:sym typeface="+mn-ea"/>
              </a:rPr>
              <a:t>TIV</a:t>
            </a:r>
            <a:r>
              <a:rPr lang="zh-CN" altLang="en-US" b="1" dirty="0">
                <a:sym typeface="+mn-ea"/>
              </a:rPr>
              <a:t>发表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)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.</a:t>
            </a:r>
            <a:r>
              <a:rPr lang="en-US" altLang="zh-CN" i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2023.</a:t>
            </a:r>
            <a:endParaRPr lang="en-US" altLang="zh-CN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497330" y="1990090"/>
            <a:ext cx="7503160" cy="2468245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3"/>
            </p:custDataLst>
          </p:nvPr>
        </p:nvSpPr>
        <p:spPr>
          <a:xfrm>
            <a:off x="9131935" y="3037840"/>
            <a:ext cx="255905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kumimoji="1" lang="en-US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CVPR 2023 ALSO</a:t>
            </a:r>
            <a:endParaRPr kumimoji="1" lang="en-US" sz="160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3" name="矩形 12"/>
          <p:cNvSpPr/>
          <p:nvPr>
            <p:custDataLst>
              <p:tags r:id="rId4"/>
            </p:custDataLst>
          </p:nvPr>
        </p:nvSpPr>
        <p:spPr>
          <a:xfrm>
            <a:off x="5121910" y="0"/>
            <a:ext cx="3151505" cy="2413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b="1" dirty="0">
                <a:solidFill>
                  <a:schemeClr val="bg1"/>
                </a:solidFill>
                <a:sym typeface="+mn-ea"/>
              </a:rPr>
              <a:t>基于占据掩码的三维点云预训练</a:t>
            </a:r>
            <a:endParaRPr lang="zh-CN" altLang="en-US" sz="1400" b="1" dirty="0">
              <a:solidFill>
                <a:schemeClr val="bg1"/>
              </a:solidFill>
            </a:endParaRPr>
          </a:p>
        </p:txBody>
      </p:sp>
      <p:sp>
        <p:nvSpPr>
          <p:cNvPr id="2" name="内容占位符 1"/>
          <p:cNvSpPr>
            <a:spLocks noGrp="1"/>
          </p:cNvSpPr>
          <p:nvPr>
            <p:ph idx="1"/>
            <p:custDataLst>
              <p:tags r:id="rId5"/>
            </p:custDataLst>
          </p:nvPr>
        </p:nvSpPr>
        <p:spPr>
          <a:xfrm>
            <a:off x="257175" y="891540"/>
            <a:ext cx="11605895" cy="2035175"/>
          </a:xfrm>
        </p:spPr>
        <p:txBody>
          <a:bodyPr>
            <a:normAutofit/>
          </a:bodyPr>
          <a:p>
            <a:r>
              <a:rPr kumimoji="1" lang="zh-CN" altLang="en-US" sz="2000" dirty="0">
                <a:sym typeface="+mn-ea"/>
              </a:rPr>
              <a:t>提出基于占据掩码的大规模点云预训练模型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Occupany-MAE</a:t>
            </a:r>
            <a:endParaRPr lang="zh-CN" sz="1800" dirty="0"/>
          </a:p>
          <a:p>
            <a:pPr lvl="1"/>
            <a:r>
              <a:rPr lang="zh-CN" sz="1800" dirty="0">
                <a:sym typeface="+mn-ea"/>
              </a:rPr>
              <a:t>设计了基于</a:t>
            </a:r>
            <a:r>
              <a:rPr lang="zh-CN" sz="1800" dirty="0">
                <a:solidFill>
                  <a:schemeClr val="tx1"/>
                </a:solidFill>
                <a:sym typeface="+mn-ea"/>
              </a:rPr>
              <a:t>掩码自编码器</a:t>
            </a:r>
            <a:r>
              <a:rPr lang="zh-CN" sz="1800" dirty="0">
                <a:sym typeface="+mn-ea"/>
              </a:rPr>
              <a:t>的辅助任务，通过预训练让模型掌握缺失占据信息补全的能力</a:t>
            </a:r>
            <a:endParaRPr sz="1800" dirty="0">
              <a:sym typeface="+mn-ea"/>
            </a:endParaRPr>
          </a:p>
          <a:p>
            <a:pPr lvl="1"/>
            <a:r>
              <a:rPr kumimoji="1" lang="zh-CN" sz="1800" b="1" dirty="0">
                <a:solidFill>
                  <a:srgbClr val="FF0000"/>
                </a:solidFill>
                <a:sym typeface="+mn-ea"/>
              </a:rPr>
              <a:t>被多篇</a:t>
            </a:r>
            <a:r>
              <a:rPr kumimoji="1" lang="en-US" altLang="zh-C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CVPR</a:t>
            </a:r>
            <a:r>
              <a:rPr kumimoji="1" lang="zh-CN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、</a:t>
            </a:r>
            <a:r>
              <a:rPr kumimoji="1" lang="en-US" altLang="zh-C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ICCV</a:t>
            </a:r>
            <a:r>
              <a:rPr kumimoji="1" lang="zh-CN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等论文引用、改进</a:t>
            </a:r>
            <a:endParaRPr kumimoji="1" lang="zh-CN" alt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AutoShape 4"/>
          <p:cNvSpPr>
            <a:spLocks noChangeAspect="1" noChangeArrowheads="1"/>
          </p:cNvSpPr>
          <p:nvPr>
            <p:custDataLst>
              <p:tags r:id="rId6"/>
            </p:custDataLst>
          </p:nvPr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27" name="标题 26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239348" y="433626"/>
            <a:ext cx="11764809" cy="488805"/>
          </a:xfrm>
        </p:spPr>
        <p:txBody>
          <a:bodyPr>
            <a:normAutofit fontScale="90000"/>
          </a:bodyPr>
          <a:p>
            <a:r>
              <a:rPr lang="en-US" altLang="zh-CN" dirty="0"/>
              <a:t>4. </a:t>
            </a:r>
            <a:r>
              <a:rPr lang="zh-CN" altLang="en-US" dirty="0"/>
              <a:t>基于占据掩码的三维点云预训练方法</a:t>
            </a:r>
            <a:endParaRPr lang="zh-CN" dirty="0"/>
          </a:p>
        </p:txBody>
      </p:sp>
      <p:sp>
        <p:nvSpPr>
          <p:cNvPr id="24" name="圆角矩形 23"/>
          <p:cNvSpPr/>
          <p:nvPr>
            <p:custDataLst>
              <p:tags r:id="rId8"/>
            </p:custDataLst>
          </p:nvPr>
        </p:nvSpPr>
        <p:spPr>
          <a:xfrm>
            <a:off x="465455" y="2228850"/>
            <a:ext cx="11315700" cy="4111625"/>
          </a:xfrm>
          <a:prstGeom prst="roundRect">
            <a:avLst/>
          </a:prstGeom>
          <a:noFill/>
          <a:ln w="9525" cmpd="sng">
            <a:solidFill>
              <a:schemeClr val="accent5">
                <a:lumMod val="60000"/>
                <a:lumOff val="40000"/>
              </a:schemeClr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169160" y="4295775"/>
            <a:ext cx="6709410" cy="2044700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11"/>
            </p:custDataLst>
          </p:nvPr>
        </p:nvSpPr>
        <p:spPr>
          <a:xfrm>
            <a:off x="9131935" y="5086985"/>
            <a:ext cx="255905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kumimoji="1" lang="en-US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AAAI 2024 BEV-MAE</a:t>
            </a:r>
            <a:endParaRPr kumimoji="1" lang="en-US" sz="160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592820" y="2919095"/>
            <a:ext cx="3462020" cy="226123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80340" y="5091430"/>
            <a:ext cx="8166100" cy="1057275"/>
          </a:xfrm>
          <a:prstGeom prst="rect">
            <a:avLst/>
          </a:prstGeom>
        </p:spPr>
      </p:pic>
      <p:sp>
        <p:nvSpPr>
          <p:cNvPr id="13" name="矩形 12"/>
          <p:cNvSpPr/>
          <p:nvPr>
            <p:custDataLst>
              <p:tags r:id="rId5"/>
            </p:custDataLst>
          </p:nvPr>
        </p:nvSpPr>
        <p:spPr>
          <a:xfrm>
            <a:off x="5121910" y="0"/>
            <a:ext cx="3151505" cy="2413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b="1" dirty="0">
                <a:solidFill>
                  <a:schemeClr val="bg1"/>
                </a:solidFill>
                <a:sym typeface="+mn-ea"/>
              </a:rPr>
              <a:t>基于占据掩码的三维点云预训练</a:t>
            </a:r>
            <a:endParaRPr lang="zh-CN" altLang="en-US" sz="1400" b="1" dirty="0">
              <a:solidFill>
                <a:schemeClr val="bg1"/>
              </a:solidFill>
            </a:endParaRPr>
          </a:p>
        </p:txBody>
      </p:sp>
      <p:sp>
        <p:nvSpPr>
          <p:cNvPr id="27" name="标题 26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239348" y="433626"/>
            <a:ext cx="11764809" cy="488805"/>
          </a:xfrm>
        </p:spPr>
        <p:txBody>
          <a:bodyPr>
            <a:normAutofit fontScale="90000"/>
          </a:bodyPr>
          <a:p>
            <a:r>
              <a:rPr lang="en-US" altLang="zh-CN" dirty="0"/>
              <a:t>4. </a:t>
            </a:r>
            <a:r>
              <a:rPr lang="zh-CN" altLang="en-US" dirty="0"/>
              <a:t>基于占据掩码的三维点云预训练方法</a:t>
            </a:r>
            <a:endParaRPr lang="zh-CN" dirty="0"/>
          </a:p>
        </p:txBody>
      </p:sp>
      <p:sp>
        <p:nvSpPr>
          <p:cNvPr id="2" name="内容占位符 1"/>
          <p:cNvSpPr>
            <a:spLocks noGrp="1"/>
          </p:cNvSpPr>
          <p:nvPr>
            <p:ph idx="1"/>
            <p:custDataLst>
              <p:tags r:id="rId7"/>
            </p:custDataLst>
          </p:nvPr>
        </p:nvSpPr>
        <p:spPr>
          <a:xfrm>
            <a:off x="257175" y="784860"/>
            <a:ext cx="11605895" cy="1336675"/>
          </a:xfrm>
        </p:spPr>
        <p:txBody>
          <a:bodyPr>
            <a:noAutofit/>
          </a:bodyPr>
          <a:p>
            <a:r>
              <a:rPr kumimoji="1" lang="zh-CN" altLang="en-US" sz="1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实验性能</a:t>
            </a:r>
            <a:endParaRPr lang="zh-CN" sz="160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lvl="1"/>
            <a:r>
              <a:rPr 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ONCE、KITTI、Waymo和 nuScenes等数据集上的实验表明，预训练有效提升</a:t>
            </a:r>
            <a:r>
              <a:rPr lang="en-US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3D</a:t>
            </a:r>
            <a:r>
              <a:rPr lang="zh-CN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点云目标检测、</a:t>
            </a:r>
            <a:r>
              <a:rPr lang="en-US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3D</a:t>
            </a:r>
            <a:r>
              <a:rPr lang="zh-CN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语义分割、</a:t>
            </a:r>
            <a:r>
              <a:rPr lang="en-US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3D</a:t>
            </a:r>
            <a:r>
              <a:rPr lang="zh-CN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多目标跟踪、无监督领域自适应</a:t>
            </a:r>
            <a:r>
              <a:rPr lang="zh-CN" altLang="en-US" sz="1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等多种任务性能</a:t>
            </a:r>
            <a:endParaRPr lang="zh-CN" altLang="en-US" sz="16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  <a:p>
            <a:pPr lvl="1"/>
            <a:r>
              <a:rPr lang="zh-CN" sz="1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降低昂贵的</a:t>
            </a:r>
            <a:r>
              <a:rPr lang="en-US" altLang="zh-CN" sz="1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3D</a:t>
            </a:r>
            <a:r>
              <a:rPr lang="zh-CN" altLang="en-US" sz="1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点云标注需求，提升远处、小目标等困难样本的识别能力</a:t>
            </a:r>
            <a:endParaRPr kumimoji="1" lang="zh-CN" altLang="en-US" sz="16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AutoShape 4"/>
          <p:cNvSpPr>
            <a:spLocks noChangeAspect="1" noChangeArrowheads="1"/>
          </p:cNvSpPr>
          <p:nvPr>
            <p:custDataLst>
              <p:tags r:id="rId8"/>
            </p:custDataLst>
          </p:nvPr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7" name="圆角矩形 6"/>
          <p:cNvSpPr/>
          <p:nvPr>
            <p:custDataLst>
              <p:tags r:id="rId9"/>
            </p:custDataLst>
          </p:nvPr>
        </p:nvSpPr>
        <p:spPr>
          <a:xfrm>
            <a:off x="78740" y="2121535"/>
            <a:ext cx="8365490" cy="4296410"/>
          </a:xfrm>
          <a:prstGeom prst="roundRect">
            <a:avLst/>
          </a:prstGeom>
          <a:noFill/>
          <a:ln w="9525" cmpd="sng">
            <a:solidFill>
              <a:schemeClr val="accent5">
                <a:lumMod val="60000"/>
                <a:lumOff val="40000"/>
              </a:schemeClr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" name="文本框 4"/>
          <p:cNvSpPr txBox="1"/>
          <p:nvPr>
            <p:custDataLst>
              <p:tags r:id="rId10"/>
            </p:custDataLst>
          </p:nvPr>
        </p:nvSpPr>
        <p:spPr>
          <a:xfrm>
            <a:off x="2010410" y="4787265"/>
            <a:ext cx="449453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KITTI</a:t>
            </a:r>
            <a:r>
              <a:rPr kumimoji="1" lang="zh-CN" altLang="en-US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数据集上在</a:t>
            </a:r>
            <a:r>
              <a:rPr kumimoji="1"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3D</a:t>
            </a:r>
            <a:r>
              <a:rPr kumimoji="1" lang="zh-CN" altLang="en-US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点云目标检测任务上的性能</a:t>
            </a:r>
            <a:endParaRPr kumimoji="1" lang="zh-CN" sz="160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11"/>
            </p:custDataLst>
          </p:nvPr>
        </p:nvSpPr>
        <p:spPr>
          <a:xfrm>
            <a:off x="2011045" y="3626485"/>
            <a:ext cx="462343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ONCE</a:t>
            </a:r>
            <a:r>
              <a:rPr kumimoji="1" lang="zh-CN" altLang="en-US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数据集上在</a:t>
            </a:r>
            <a:r>
              <a:rPr kumimoji="1"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3D</a:t>
            </a:r>
            <a:r>
              <a:rPr kumimoji="1" lang="zh-CN" altLang="en-US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点云目标检测任务上的性能</a:t>
            </a:r>
            <a:endParaRPr kumimoji="1" lang="zh-CN" altLang="en-US" sz="160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4" name="文本框 13"/>
          <p:cNvSpPr txBox="1"/>
          <p:nvPr>
            <p:custDataLst>
              <p:tags r:id="rId12"/>
            </p:custDataLst>
          </p:nvPr>
        </p:nvSpPr>
        <p:spPr>
          <a:xfrm>
            <a:off x="2011680" y="6107430"/>
            <a:ext cx="511238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Waymo</a:t>
            </a:r>
            <a:r>
              <a:rPr kumimoji="1" lang="zh-CN" altLang="en-US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数据集上在</a:t>
            </a:r>
            <a:r>
              <a:rPr kumimoji="1"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3D</a:t>
            </a:r>
            <a:r>
              <a:rPr kumimoji="1" lang="zh-CN" altLang="en-US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点云目标检测任务上的性能</a:t>
            </a:r>
            <a:endParaRPr kumimoji="1" lang="zh-CN" altLang="en-US" sz="160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706755" y="2212975"/>
            <a:ext cx="7232015" cy="148463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75895" y="3929380"/>
            <a:ext cx="8241030" cy="892810"/>
          </a:xfrm>
          <a:prstGeom prst="rect">
            <a:avLst/>
          </a:prstGeom>
        </p:spPr>
      </p:pic>
      <p:sp>
        <p:nvSpPr>
          <p:cNvPr id="16" name="圆角矩形 15"/>
          <p:cNvSpPr/>
          <p:nvPr>
            <p:custDataLst>
              <p:tags r:id="rId17"/>
            </p:custDataLst>
          </p:nvPr>
        </p:nvSpPr>
        <p:spPr>
          <a:xfrm>
            <a:off x="8592820" y="2554605"/>
            <a:ext cx="3501390" cy="3328670"/>
          </a:xfrm>
          <a:prstGeom prst="roundRect">
            <a:avLst/>
          </a:prstGeom>
          <a:noFill/>
          <a:ln w="9525" cmpd="sng">
            <a:solidFill>
              <a:schemeClr val="accent5">
                <a:lumMod val="60000"/>
                <a:lumOff val="40000"/>
              </a:schemeClr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7" name="文本框 16"/>
          <p:cNvSpPr txBox="1"/>
          <p:nvPr>
            <p:custDataLst>
              <p:tags r:id="rId18"/>
            </p:custDataLst>
          </p:nvPr>
        </p:nvSpPr>
        <p:spPr>
          <a:xfrm>
            <a:off x="9158605" y="5300345"/>
            <a:ext cx="25590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kumimoji="1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在无监督领域自适应任务的实验结果</a:t>
            </a:r>
            <a:endParaRPr kumimoji="1" sz="160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</p:spTree>
    <p:custDataLst>
      <p:tags r:id="rId1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5121910" y="0"/>
            <a:ext cx="3151505" cy="2413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b="1" dirty="0">
                <a:solidFill>
                  <a:schemeClr val="bg1"/>
                </a:solidFill>
                <a:sym typeface="+mn-ea"/>
              </a:rPr>
              <a:t>基于占据掩码的三维点云预训练</a:t>
            </a:r>
            <a:endParaRPr lang="zh-CN" altLang="en-US" sz="1400" b="1" dirty="0">
              <a:solidFill>
                <a:schemeClr val="bg1"/>
              </a:solidFill>
            </a:endParaRPr>
          </a:p>
        </p:txBody>
      </p:sp>
      <p:sp>
        <p:nvSpPr>
          <p:cNvPr id="27" name="标题 26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39348" y="433626"/>
            <a:ext cx="11764809" cy="488805"/>
          </a:xfrm>
        </p:spPr>
        <p:txBody>
          <a:bodyPr>
            <a:normAutofit fontScale="90000"/>
          </a:bodyPr>
          <a:p>
            <a:r>
              <a:rPr lang="en-US" altLang="zh-CN" dirty="0"/>
              <a:t>4. </a:t>
            </a:r>
            <a:r>
              <a:rPr lang="zh-CN" altLang="en-US" dirty="0"/>
              <a:t>基于占据掩码的三维点云预训练方法</a:t>
            </a:r>
            <a:endParaRPr lang="zh-CN" dirty="0"/>
          </a:p>
        </p:txBody>
      </p:sp>
      <p:sp>
        <p:nvSpPr>
          <p:cNvPr id="6" name="AutoShape 4"/>
          <p:cNvSpPr>
            <a:spLocks noChangeAspect="1" noChangeArrowheads="1"/>
          </p:cNvSpPr>
          <p:nvPr>
            <p:custDataLst>
              <p:tags r:id="rId3"/>
            </p:custDataLst>
          </p:nvPr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24" name="圆角矩形 23"/>
          <p:cNvSpPr/>
          <p:nvPr>
            <p:custDataLst>
              <p:tags r:id="rId4"/>
            </p:custDataLst>
          </p:nvPr>
        </p:nvSpPr>
        <p:spPr>
          <a:xfrm>
            <a:off x="78740" y="3776980"/>
            <a:ext cx="7791450" cy="3033395"/>
          </a:xfrm>
          <a:prstGeom prst="roundRect">
            <a:avLst/>
          </a:prstGeom>
          <a:noFill/>
          <a:ln w="9525" cmpd="sng">
            <a:solidFill>
              <a:schemeClr val="accent5">
                <a:lumMod val="60000"/>
                <a:lumOff val="40000"/>
              </a:schemeClr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7" name="圆角矩形 6"/>
          <p:cNvSpPr/>
          <p:nvPr>
            <p:custDataLst>
              <p:tags r:id="rId5"/>
            </p:custDataLst>
          </p:nvPr>
        </p:nvSpPr>
        <p:spPr>
          <a:xfrm>
            <a:off x="78740" y="2121535"/>
            <a:ext cx="11944985" cy="1572260"/>
          </a:xfrm>
          <a:prstGeom prst="roundRect">
            <a:avLst/>
          </a:prstGeom>
          <a:noFill/>
          <a:ln w="9525" cmpd="sng">
            <a:solidFill>
              <a:schemeClr val="accent5">
                <a:lumMod val="60000"/>
                <a:lumOff val="40000"/>
              </a:schemeClr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23" name="图片 2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b="8386"/>
          <a:stretch>
            <a:fillRect/>
          </a:stretch>
        </p:blipFill>
        <p:spPr>
          <a:xfrm>
            <a:off x="8415020" y="3884930"/>
            <a:ext cx="3589020" cy="210947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396240" y="3776980"/>
            <a:ext cx="4568190" cy="238315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4964430" y="3973830"/>
            <a:ext cx="2781300" cy="217932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12"/>
            </p:custDataLst>
          </p:nvPr>
        </p:nvSpPr>
        <p:spPr>
          <a:xfrm>
            <a:off x="1805940" y="6153150"/>
            <a:ext cx="436435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Occupany-MAE</a:t>
            </a:r>
            <a:r>
              <a:rPr kumimoji="1" 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可以有效降低</a:t>
            </a:r>
            <a:r>
              <a:rPr kumimoji="1"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3D</a:t>
            </a:r>
            <a:r>
              <a:rPr kumimoji="1" 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标注数据依赖</a:t>
            </a:r>
            <a:endParaRPr kumimoji="1" lang="zh-CN" sz="160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1" name="圆角矩形 10"/>
          <p:cNvSpPr/>
          <p:nvPr>
            <p:custDataLst>
              <p:tags r:id="rId13"/>
            </p:custDataLst>
          </p:nvPr>
        </p:nvSpPr>
        <p:spPr>
          <a:xfrm>
            <a:off x="7989570" y="3776980"/>
            <a:ext cx="4034790" cy="3033395"/>
          </a:xfrm>
          <a:prstGeom prst="roundRect">
            <a:avLst/>
          </a:prstGeom>
          <a:noFill/>
          <a:ln w="9525" cmpd="sng">
            <a:solidFill>
              <a:schemeClr val="accent5">
                <a:lumMod val="60000"/>
                <a:lumOff val="40000"/>
              </a:schemeClr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4" name="文本框 13"/>
          <p:cNvSpPr txBox="1"/>
          <p:nvPr>
            <p:custDataLst>
              <p:tags r:id="rId14"/>
            </p:custDataLst>
          </p:nvPr>
        </p:nvSpPr>
        <p:spPr>
          <a:xfrm>
            <a:off x="8455660" y="6080760"/>
            <a:ext cx="325374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Occupany-MAE 3D</a:t>
            </a:r>
            <a:r>
              <a:rPr kumimoji="1" lang="zh-CN" altLang="en-US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检测结果可视化</a:t>
            </a:r>
            <a:endParaRPr kumimoji="1" lang="zh-CN" altLang="en-US" sz="160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396240" y="2172335"/>
            <a:ext cx="6162675" cy="116459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rcRect t="375" r="44129"/>
          <a:stretch>
            <a:fillRect/>
          </a:stretch>
        </p:blipFill>
        <p:spPr>
          <a:xfrm>
            <a:off x="6851650" y="2160905"/>
            <a:ext cx="4591685" cy="1137285"/>
          </a:xfrm>
          <a:prstGeom prst="rect">
            <a:avLst/>
          </a:prstGeom>
        </p:spPr>
      </p:pic>
      <p:sp>
        <p:nvSpPr>
          <p:cNvPr id="16" name="文本框 15"/>
          <p:cNvSpPr txBox="1"/>
          <p:nvPr>
            <p:custDataLst>
              <p:tags r:id="rId19"/>
            </p:custDataLst>
          </p:nvPr>
        </p:nvSpPr>
        <p:spPr>
          <a:xfrm>
            <a:off x="1079500" y="3298190"/>
            <a:ext cx="480187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nuScenes</a:t>
            </a:r>
            <a:r>
              <a:rPr kumimoji="1" lang="zh-CN" altLang="en-US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数据集上在</a:t>
            </a:r>
            <a:r>
              <a:rPr kumimoji="1"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3D</a:t>
            </a:r>
            <a:r>
              <a:rPr kumimoji="1" lang="zh-CN" altLang="en-US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点云语义分割任务上的性能</a:t>
            </a:r>
            <a:endParaRPr kumimoji="1" lang="zh-CN" altLang="en-US" sz="160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7" name="文本框 16"/>
          <p:cNvSpPr txBox="1"/>
          <p:nvPr>
            <p:custDataLst>
              <p:tags r:id="rId20"/>
            </p:custDataLst>
          </p:nvPr>
        </p:nvSpPr>
        <p:spPr>
          <a:xfrm>
            <a:off x="6851650" y="3333115"/>
            <a:ext cx="495871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nuScenes</a:t>
            </a:r>
            <a:r>
              <a:rPr kumimoji="1" lang="zh-CN" altLang="en-US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数据集上在</a:t>
            </a:r>
            <a:r>
              <a:rPr kumimoji="1"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3D</a:t>
            </a:r>
            <a:r>
              <a:rPr kumimoji="1" lang="zh-CN" altLang="en-US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点云目标跟踪任务上的性能</a:t>
            </a:r>
            <a:endParaRPr kumimoji="1" lang="zh-CN" sz="160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9" name="内容占位符 18"/>
          <p:cNvSpPr>
            <a:spLocks noGrp="1"/>
          </p:cNvSpPr>
          <p:nvPr>
            <p:ph idx="1"/>
            <p:custDataLst>
              <p:tags r:id="rId21"/>
            </p:custDataLst>
          </p:nvPr>
        </p:nvSpPr>
        <p:spPr>
          <a:xfrm>
            <a:off x="257175" y="784860"/>
            <a:ext cx="11605895" cy="1336675"/>
          </a:xfrm>
        </p:spPr>
        <p:txBody>
          <a:bodyPr>
            <a:noAutofit/>
          </a:bodyPr>
          <a:p>
            <a:r>
              <a:rPr kumimoji="1" lang="zh-CN" altLang="en-US" sz="1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实验性能</a:t>
            </a:r>
            <a:endParaRPr lang="zh-CN" sz="160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lvl="1"/>
            <a:r>
              <a:rPr 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ONCE、KITTI、Waymo和 nuScenes等数据集上的实验表明，预训练有效提升</a:t>
            </a:r>
            <a:r>
              <a:rPr lang="en-US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3D</a:t>
            </a:r>
            <a:r>
              <a:rPr lang="zh-CN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点云目标检测、</a:t>
            </a:r>
            <a:r>
              <a:rPr lang="en-US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3D</a:t>
            </a:r>
            <a:r>
              <a:rPr lang="zh-CN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语义分割、</a:t>
            </a:r>
            <a:r>
              <a:rPr lang="en-US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3D</a:t>
            </a:r>
            <a:r>
              <a:rPr lang="zh-CN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多目标跟踪、无监督领域自适应</a:t>
            </a:r>
            <a:r>
              <a:rPr lang="zh-CN" altLang="en-US" sz="1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等多种任务性能</a:t>
            </a:r>
            <a:endParaRPr lang="zh-CN" altLang="en-US" sz="16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  <a:p>
            <a:pPr lvl="1"/>
            <a:r>
              <a:rPr lang="zh-CN" sz="1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降低昂贵的</a:t>
            </a:r>
            <a:r>
              <a:rPr lang="en-US" altLang="zh-CN" sz="1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3D</a:t>
            </a:r>
            <a:r>
              <a:rPr lang="zh-CN" altLang="en-US" sz="1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点云标注需求，提升远处、小目标等困难样本的识别能力</a:t>
            </a:r>
            <a:endParaRPr kumimoji="1" lang="zh-CN" altLang="en-US" sz="16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</p:spTree>
    <p:custDataLst>
      <p:tags r:id="rId2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内容占位符 2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239348" y="922721"/>
            <a:ext cx="11486985" cy="4827204"/>
          </a:xfrm>
        </p:spPr>
        <p:txBody>
          <a:bodyPr>
            <a:normAutofit/>
          </a:bodyPr>
          <a:p>
            <a:r>
              <a:rPr lang="zh-CN" altLang="en-US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研究内容</a:t>
            </a:r>
            <a:endParaRPr lang="en-US" altLang="zh-CN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lvl="1"/>
            <a:r>
              <a:rPr lang="zh-CN" altLang="en-US" sz="22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本章对自动驾驶领域</a:t>
            </a: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LiDAR</a:t>
            </a:r>
            <a:r>
              <a:rPr lang="zh-CN" altLang="en-US" sz="22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数据的模型预训练展开研究</a:t>
            </a:r>
            <a:endParaRPr lang="zh-CN" altLang="en-US" sz="220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lvl="1"/>
            <a:r>
              <a:rPr lang="zh-CN" altLang="en-US" sz="22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提出了基于占据掩码的三维点云预训练方法</a:t>
            </a:r>
            <a:endParaRPr lang="en-US" altLang="zh-CN" sz="220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lvl="1"/>
            <a:endParaRPr lang="en-US" altLang="zh-CN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r>
              <a:rPr lang="zh-CN" altLang="en-US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创新点与贡献</a:t>
            </a:r>
            <a:endParaRPr lang="en-US" altLang="zh-CN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lvl="1"/>
            <a:r>
              <a:rPr lang="zh-CN" altLang="en-US" sz="22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针对三维点云分布稀疏、数据量大等问题，本章设计了</a:t>
            </a:r>
            <a:r>
              <a:rPr lang="zh-CN" sz="22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基于掩码自编码器的辅助任务</a:t>
            </a:r>
            <a:endParaRPr lang="zh-CN" sz="220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lvl="1"/>
            <a:r>
              <a:rPr lang="zh-CN" altLang="en-US" sz="22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预训练模型提升三维目标检测、语义分割、目标跟踪和领域自适应等下游任务性能，降低训练标注数据量</a:t>
            </a:r>
            <a:endParaRPr lang="en-US" altLang="zh-CN" sz="220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768350" lvl="2" indent="0">
              <a:buNone/>
            </a:pPr>
            <a:endParaRPr lang="zh-CN" altLang="en-US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lvl="2"/>
            <a:endParaRPr lang="en-US" altLang="zh-CN" sz="100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4" name="标题 2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39349" y="251670"/>
            <a:ext cx="9057051" cy="670762"/>
          </a:xfrm>
        </p:spPr>
        <p:txBody>
          <a:bodyPr>
            <a:normAutofit/>
          </a:bodyPr>
          <a:p>
            <a:r>
              <a:rPr lang="en-US" altLang="zh-CN" dirty="0"/>
              <a:t>4. </a:t>
            </a:r>
            <a:r>
              <a:rPr lang="zh-CN" altLang="en-US" dirty="0"/>
              <a:t>本章小结</a:t>
            </a:r>
            <a:endParaRPr lang="zh-CN" altLang="en-US" baseline="30000" dirty="0"/>
          </a:p>
        </p:txBody>
      </p:sp>
      <p:sp>
        <p:nvSpPr>
          <p:cNvPr id="13" name="矩形 12"/>
          <p:cNvSpPr/>
          <p:nvPr>
            <p:custDataLst>
              <p:tags r:id="rId3"/>
            </p:custDataLst>
          </p:nvPr>
        </p:nvSpPr>
        <p:spPr>
          <a:xfrm>
            <a:off x="5121910" y="0"/>
            <a:ext cx="3151505" cy="2413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b="1" dirty="0">
                <a:solidFill>
                  <a:schemeClr val="bg1"/>
                </a:solidFill>
                <a:sym typeface="+mn-ea"/>
              </a:rPr>
              <a:t>基于占据掩码的三维点云预训练</a:t>
            </a:r>
            <a:endParaRPr lang="zh-CN" altLang="en-US" sz="1400" b="1" dirty="0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" y="2686677"/>
            <a:ext cx="4497572" cy="1144481"/>
          </a:xfrm>
          <a:prstGeom prst="rect">
            <a:avLst/>
          </a:prstGeom>
          <a:solidFill>
            <a:srgbClr val="9B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en-US" altLang="zh-CN" sz="2400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27" name="标题 3"/>
          <p:cNvSpPr txBox="1"/>
          <p:nvPr/>
        </p:nvSpPr>
        <p:spPr>
          <a:xfrm>
            <a:off x="5165976" y="2471312"/>
            <a:ext cx="2880000" cy="573810"/>
          </a:xfrm>
          <a:prstGeom prst="rect">
            <a:avLst/>
          </a:prstGeom>
          <a:noFill/>
        </p:spPr>
        <p:txBody>
          <a:bodyPr vert="horz" lIns="72000" tIns="45720" rIns="7200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altLang="zh-CN" sz="2400" dirty="0">
                <a:solidFill>
                  <a:srgbClr val="9B0000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rPr>
              <a:t>PART FIVE</a:t>
            </a:r>
            <a:endParaRPr lang="zh-CN" altLang="en-US" sz="2400" dirty="0">
              <a:solidFill>
                <a:srgbClr val="9B0000"/>
              </a:solidFill>
              <a:latin typeface="思源黑体 Light" panose="020B0300000000000000" pitchFamily="34" charset="-122"/>
              <a:ea typeface="思源黑体 Light" panose="020B0300000000000000" pitchFamily="34" charset="-122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3143893" y="2842831"/>
            <a:ext cx="763053" cy="7630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半闭框 2"/>
          <p:cNvSpPr>
            <a:spLocks noChangeAspect="1"/>
          </p:cNvSpPr>
          <p:nvPr/>
        </p:nvSpPr>
        <p:spPr>
          <a:xfrm rot="8122297">
            <a:off x="3349439" y="3097616"/>
            <a:ext cx="253480" cy="253480"/>
          </a:xfrm>
          <a:prstGeom prst="halfFrame">
            <a:avLst>
              <a:gd name="adj1" fmla="val 12588"/>
              <a:gd name="adj2" fmla="val 13575"/>
            </a:avLst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" name="标题 6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4605655" y="2891790"/>
            <a:ext cx="7291070" cy="1022985"/>
          </a:xfrm>
          <a:prstGeom prst="rect">
            <a:avLst/>
          </a:prstGeom>
          <a:noFill/>
        </p:spPr>
        <p:txBody>
          <a:bodyPr lIns="72000" rIns="72000" anchor="ctr" anchorCtr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4000" dirty="0">
                <a:solidFill>
                  <a:srgbClr val="9B0000"/>
                </a:solidFill>
              </a:rPr>
              <a:t>基于世界模型的四维时序预训练</a:t>
            </a:r>
            <a:endParaRPr lang="zh-CN" altLang="en-US" sz="4000" dirty="0">
              <a:solidFill>
                <a:srgbClr val="9B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8174355" y="635"/>
            <a:ext cx="3188335" cy="2413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b="1" dirty="0">
                <a:solidFill>
                  <a:schemeClr val="bg1"/>
                </a:solidFill>
                <a:sym typeface="+mn-ea"/>
              </a:rPr>
              <a:t>基于世界模型的四维时序预训练</a:t>
            </a:r>
            <a:endParaRPr lang="zh-CN" altLang="en-US" sz="1400" b="1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17" name="内容占位符 16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257175" y="891540"/>
            <a:ext cx="7480300" cy="2365375"/>
          </a:xfrm>
        </p:spPr>
        <p:txBody>
          <a:bodyPr>
            <a:normAutofit/>
          </a:bodyPr>
          <a:lstStyle/>
          <a:p>
            <a:r>
              <a:rPr kumimoji="1" lang="zh-CN" sz="2000" dirty="0">
                <a:sym typeface="+mn-ea"/>
              </a:rPr>
              <a:t>自动驾驶四维时空数据预训练学习</a:t>
            </a:r>
            <a:r>
              <a:rPr kumimoji="1" lang="zh-CN" altLang="en-US" sz="2000" dirty="0">
                <a:sym typeface="+mn-ea"/>
              </a:rPr>
              <a:t>难点</a:t>
            </a:r>
            <a:endParaRPr lang="zh-CN" sz="1800" dirty="0"/>
          </a:p>
          <a:p>
            <a:pPr lvl="1"/>
            <a:r>
              <a:rPr lang="zh-CN" sz="1800" dirty="0">
                <a:sym typeface="+mn-ea"/>
              </a:rPr>
              <a:t>自动驾驶本质是</a:t>
            </a:r>
            <a:r>
              <a:rPr lang="en-US" altLang="zh-CN" sz="1800" dirty="0">
                <a:sym typeface="+mn-ea"/>
              </a:rPr>
              <a:t>4D</a:t>
            </a:r>
            <a:r>
              <a:rPr lang="zh-CN" altLang="en-US" sz="1800" dirty="0">
                <a:sym typeface="+mn-ea"/>
              </a:rPr>
              <a:t>场景理解任务</a:t>
            </a:r>
            <a:endParaRPr lang="zh-CN" sz="1800" dirty="0">
              <a:sym typeface="+mn-ea"/>
            </a:endParaRPr>
          </a:p>
          <a:p>
            <a:pPr lvl="1"/>
            <a:r>
              <a:rPr lang="zh-CN" sz="1800" dirty="0">
                <a:sym typeface="+mn-ea"/>
              </a:rPr>
              <a:t>目前的预训练忽视了时序建模，即预测能力</a:t>
            </a:r>
            <a:endParaRPr lang="zh-CN" sz="1800" dirty="0">
              <a:sym typeface="+mn-ea"/>
            </a:endParaRPr>
          </a:p>
          <a:p>
            <a:pPr lvl="1"/>
            <a:endParaRPr lang="zh-CN" altLang="en-US" sz="1800" dirty="0">
              <a:sym typeface="+mn-ea"/>
            </a:endParaRPr>
          </a:p>
        </p:txBody>
      </p:sp>
      <p:sp>
        <p:nvSpPr>
          <p:cNvPr id="18" name="AutoShape 4"/>
          <p:cNvSpPr>
            <a:spLocks noChangeAspect="1" noChangeArrowheads="1"/>
          </p:cNvSpPr>
          <p:nvPr>
            <p:custDataLst>
              <p:tags r:id="rId3"/>
            </p:custDataLst>
          </p:nvPr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" name="矩形 19"/>
          <p:cNvSpPr/>
          <p:nvPr>
            <p:custDataLst>
              <p:tags r:id="rId4"/>
            </p:custDataLst>
          </p:nvPr>
        </p:nvSpPr>
        <p:spPr>
          <a:xfrm>
            <a:off x="8506460" y="1561465"/>
            <a:ext cx="793750" cy="132080"/>
          </a:xfrm>
          <a:prstGeom prst="rect">
            <a:avLst/>
          </a:prstGeom>
          <a:solidFill>
            <a:schemeClr val="bg1"/>
          </a:solidFill>
          <a:ln w="2857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8" name="内容占位符 1"/>
          <p:cNvSpPr txBox="1"/>
          <p:nvPr>
            <p:custDataLst>
              <p:tags r:id="rId5"/>
            </p:custDataLst>
          </p:nvPr>
        </p:nvSpPr>
        <p:spPr>
          <a:xfrm>
            <a:off x="6419709" y="922658"/>
            <a:ext cx="5685429" cy="1749246"/>
          </a:xfrm>
          <a:prstGeom prst="rect">
            <a:avLst/>
          </a:prstGeom>
        </p:spPr>
        <p:txBody>
          <a:bodyPr vert="horz" lIns="54864" tIns="91440" rtlCol="0">
            <a:normAutofit lnSpcReduction="10000"/>
          </a:bodyPr>
          <a:lstStyle>
            <a:lvl1pPr marL="461645" marR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defRPr kumimoji="0"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125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8895" marR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9080" marR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kumimoji="0" lang="en-US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505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 panose="05020102010507070707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 panose="05020102010507070707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30095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390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anose="05020102010507070707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kumimoji="1" lang="zh-CN" altLang="en-US" sz="2000" dirty="0"/>
              <a:t>本文提出</a:t>
            </a:r>
            <a:endParaRPr kumimoji="1" lang="zh-CN" altLang="en-US" sz="2000" dirty="0"/>
          </a:p>
          <a:p>
            <a:pPr lvl="1"/>
            <a:r>
              <a:rPr lang="zh-CN" altLang="en-US" sz="1800" dirty="0">
                <a:latin typeface="+mn-ea"/>
              </a:rPr>
              <a:t>基于</a:t>
            </a:r>
            <a:r>
              <a:rPr lang="zh-CN" altLang="en-US" sz="1800" dirty="0">
                <a:latin typeface="+mn-ea"/>
                <a:sym typeface="+mn-ea"/>
              </a:rPr>
              <a:t>世界模型的自动驾驶四维预训练方法</a:t>
            </a:r>
            <a:endParaRPr lang="zh-CN" altLang="en-US" sz="1800" dirty="0">
              <a:latin typeface="+mn-ea"/>
            </a:endParaRPr>
          </a:p>
          <a:p>
            <a:pPr lvl="1" algn="l"/>
            <a:r>
              <a:rPr lang="zh-CN" altLang="en-US" sz="1800" dirty="0">
                <a:latin typeface="+mn-ea"/>
              </a:rPr>
              <a:t>世界模型：输入当前观测(图像、状态等)和即将采取的动作、根据模型对世界的记忆和理解、预测下一个可能得观测(图像、状态)和动作</a:t>
            </a:r>
            <a:endParaRPr lang="zh-CN" altLang="en-US" sz="1800" dirty="0">
              <a:latin typeface="+mn-ea"/>
            </a:endParaRPr>
          </a:p>
        </p:txBody>
      </p:sp>
      <p:sp>
        <p:nvSpPr>
          <p:cNvPr id="21" name="箭头: 右 4"/>
          <p:cNvSpPr/>
          <p:nvPr>
            <p:custDataLst>
              <p:tags r:id="rId6"/>
            </p:custDataLst>
          </p:nvPr>
        </p:nvSpPr>
        <p:spPr>
          <a:xfrm>
            <a:off x="5643468" y="1561162"/>
            <a:ext cx="522514" cy="328924"/>
          </a:xfrm>
          <a:prstGeom prst="rightArrow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4" name="圆角矩形 23"/>
          <p:cNvSpPr/>
          <p:nvPr>
            <p:custDataLst>
              <p:tags r:id="rId7"/>
            </p:custDataLst>
          </p:nvPr>
        </p:nvSpPr>
        <p:spPr>
          <a:xfrm>
            <a:off x="191135" y="2658110"/>
            <a:ext cx="4508500" cy="3771265"/>
          </a:xfrm>
          <a:prstGeom prst="roundRect">
            <a:avLst/>
          </a:prstGeom>
          <a:noFill/>
          <a:ln w="9525" cmpd="sng">
            <a:solidFill>
              <a:schemeClr val="accent5">
                <a:lumMod val="60000"/>
                <a:lumOff val="40000"/>
              </a:schemeClr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6" name="文本框 25"/>
          <p:cNvSpPr txBox="1"/>
          <p:nvPr>
            <p:custDataLst>
              <p:tags r:id="rId8"/>
            </p:custDataLst>
          </p:nvPr>
        </p:nvSpPr>
        <p:spPr>
          <a:xfrm>
            <a:off x="529590" y="6081395"/>
            <a:ext cx="383095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>
                <a:latin typeface="+mn-ea"/>
                <a:cs typeface="+mn-ea"/>
              </a:rPr>
              <a:t>自动驾驶</a:t>
            </a:r>
            <a:r>
              <a:rPr lang="en-US" altLang="zh-CN" sz="1600">
                <a:latin typeface="+mn-ea"/>
                <a:cs typeface="+mn-ea"/>
              </a:rPr>
              <a:t>2D</a:t>
            </a:r>
            <a:r>
              <a:rPr lang="zh-CN" altLang="en-US" sz="1600">
                <a:latin typeface="+mn-ea"/>
                <a:cs typeface="+mn-ea"/>
              </a:rPr>
              <a:t>、</a:t>
            </a:r>
            <a:r>
              <a:rPr lang="en-US" altLang="zh-CN" sz="1600">
                <a:latin typeface="+mn-ea"/>
                <a:cs typeface="+mn-ea"/>
              </a:rPr>
              <a:t>3D</a:t>
            </a:r>
            <a:r>
              <a:rPr lang="zh-CN" altLang="en-US" sz="1600">
                <a:latin typeface="+mn-ea"/>
                <a:cs typeface="+mn-ea"/>
              </a:rPr>
              <a:t>、</a:t>
            </a:r>
            <a:r>
              <a:rPr lang="en-US" altLang="zh-CN" sz="1600">
                <a:latin typeface="+mn-ea"/>
                <a:cs typeface="+mn-ea"/>
              </a:rPr>
              <a:t>4D</a:t>
            </a:r>
            <a:r>
              <a:rPr lang="zh-CN" sz="1600">
                <a:latin typeface="+mn-ea"/>
                <a:cs typeface="+mn-ea"/>
              </a:rPr>
              <a:t>预训练方法对比</a:t>
            </a:r>
            <a:endParaRPr lang="zh-CN" sz="1600">
              <a:latin typeface="+mn-ea"/>
              <a:cs typeface="+mn-ea"/>
            </a:endParaRPr>
          </a:p>
        </p:txBody>
      </p:sp>
      <p:sp>
        <p:nvSpPr>
          <p:cNvPr id="27" name="标题 26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239348" y="433626"/>
            <a:ext cx="11764809" cy="488805"/>
          </a:xfrm>
        </p:spPr>
        <p:txBody>
          <a:bodyPr>
            <a:normAutofit fontScale="90000"/>
          </a:bodyPr>
          <a:p>
            <a:r>
              <a:rPr lang="en-US" altLang="zh-CN" dirty="0"/>
              <a:t>5. </a:t>
            </a:r>
            <a:r>
              <a:rPr lang="zh-CN" altLang="en-US" dirty="0"/>
              <a:t>基于世界模型的四维时序预训练方法</a:t>
            </a:r>
            <a:endParaRPr lang="zh-CN" dirty="0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97865" y="2658745"/>
            <a:ext cx="3438525" cy="3423285"/>
          </a:xfrm>
          <a:prstGeom prst="rect">
            <a:avLst/>
          </a:prstGeom>
        </p:spPr>
      </p:pic>
      <p:sp>
        <p:nvSpPr>
          <p:cNvPr id="3" name="圆角矩形 2"/>
          <p:cNvSpPr/>
          <p:nvPr>
            <p:custDataLst>
              <p:tags r:id="rId12"/>
            </p:custDataLst>
          </p:nvPr>
        </p:nvSpPr>
        <p:spPr>
          <a:xfrm>
            <a:off x="4883785" y="2601595"/>
            <a:ext cx="7162165" cy="3827780"/>
          </a:xfrm>
          <a:prstGeom prst="roundRect">
            <a:avLst/>
          </a:prstGeom>
          <a:noFill/>
          <a:ln w="9525" cmpd="sng">
            <a:solidFill>
              <a:schemeClr val="accent5">
                <a:lumMod val="60000"/>
                <a:lumOff val="40000"/>
              </a:schemeClr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" name="文本框 4"/>
          <p:cNvSpPr txBox="1"/>
          <p:nvPr>
            <p:custDataLst>
              <p:tags r:id="rId13"/>
            </p:custDataLst>
          </p:nvPr>
        </p:nvSpPr>
        <p:spPr>
          <a:xfrm>
            <a:off x="7132955" y="6081395"/>
            <a:ext cx="303593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latin typeface="+mn-ea"/>
                <a:cs typeface="+mn-ea"/>
              </a:rPr>
              <a:t>强化学习世界模型</a:t>
            </a:r>
            <a:r>
              <a:rPr lang="en-US" altLang="zh-CN" sz="1600">
                <a:latin typeface="+mn-ea"/>
                <a:cs typeface="+mn-ea"/>
              </a:rPr>
              <a:t>Dreamer V3</a:t>
            </a:r>
            <a:endParaRPr lang="en-US" altLang="zh-CN" sz="1600">
              <a:latin typeface="+mn-ea"/>
              <a:cs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4997450" y="3013075"/>
            <a:ext cx="7006590" cy="2878455"/>
          </a:xfrm>
          <a:prstGeom prst="rect">
            <a:avLst/>
          </a:prstGeom>
        </p:spPr>
      </p:pic>
    </p:spTree>
    <p:custDataLst>
      <p:tags r:id="rId1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22860" y="0"/>
            <a:ext cx="750570" cy="25146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CN" altLang="en-US" sz="1400" b="1" dirty="0">
                <a:solidFill>
                  <a:schemeClr val="bg1"/>
                </a:solidFill>
              </a:rPr>
              <a:t>概述</a:t>
            </a:r>
            <a:endParaRPr lang="zh-CN" altLang="en-US" sz="1400" b="1" dirty="0">
              <a:solidFill>
                <a:schemeClr val="bg1"/>
              </a:solidFill>
            </a:endParaRPr>
          </a:p>
        </p:txBody>
      </p:sp>
      <p:sp>
        <p:nvSpPr>
          <p:cNvPr id="14" name="标题 13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39348" y="433626"/>
            <a:ext cx="11764809" cy="488805"/>
          </a:xfrm>
        </p:spPr>
        <p:txBody>
          <a:bodyPr>
            <a:normAutofit fontScale="90000"/>
          </a:bodyPr>
          <a:p>
            <a:r>
              <a:rPr lang="en-US" altLang="zh-CN" dirty="0"/>
              <a:t>1. </a:t>
            </a:r>
            <a:r>
              <a:rPr lang="zh-CN" altLang="en-US" dirty="0"/>
              <a:t>概述</a:t>
            </a:r>
            <a:endParaRPr lang="zh-CN" dirty="0"/>
          </a:p>
        </p:txBody>
      </p:sp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239349" y="919639"/>
            <a:ext cx="11617291" cy="5142706"/>
          </a:xfrm>
        </p:spPr>
        <p:txBody>
          <a:bodyPr>
            <a:normAutofit/>
          </a:bodyPr>
          <a:lstStyle/>
          <a:p>
            <a:r>
              <a:rPr lang="zh-CN" altLang="en-US" sz="2000" dirty="0">
                <a:sym typeface="+mn-ea"/>
              </a:rPr>
              <a:t>模型</a:t>
            </a:r>
            <a:r>
              <a:rPr lang="zh-CN" altLang="en-US" sz="2000" dirty="0"/>
              <a:t>预训练在文本、图像、多模态、生成领域成功应用</a:t>
            </a:r>
            <a:endParaRPr lang="zh-CN" altLang="en-US" sz="2000" dirty="0"/>
          </a:p>
          <a:p>
            <a:r>
              <a:rPr lang="zh-CN" altLang="en-US" sz="2000" dirty="0"/>
              <a:t>首先在海量数据上自监督预训练构建基础模型，然后在下游任务上微调</a:t>
            </a:r>
            <a:endParaRPr lang="zh-CN" altLang="en-US" sz="2000" dirty="0"/>
          </a:p>
          <a:p>
            <a:r>
              <a:rPr lang="zh-CN" altLang="en-US" sz="2000" dirty="0">
                <a:sym typeface="+mn-ea"/>
              </a:rPr>
              <a:t>面向自动驾驶的</a:t>
            </a:r>
            <a:r>
              <a:rPr lang="zh-CN" altLang="en-US" sz="2000" dirty="0">
                <a:sym typeface="+mn-ea"/>
              </a:rPr>
              <a:t>模型预训练</a:t>
            </a:r>
            <a:r>
              <a:rPr lang="zh-CN" altLang="en-US" sz="2000" dirty="0">
                <a:sym typeface="+mn-ea"/>
              </a:rPr>
              <a:t>研究较少</a:t>
            </a:r>
            <a:endParaRPr lang="en-US" altLang="zh-CN" sz="2000" dirty="0"/>
          </a:p>
          <a:p>
            <a:endParaRPr lang="en-US" altLang="zh-CN" sz="2000" dirty="0"/>
          </a:p>
          <a:p>
            <a:endParaRPr lang="en-US" altLang="zh-CN" sz="2000" dirty="0"/>
          </a:p>
          <a:p>
            <a:endParaRPr lang="en-US" altLang="zh-CN" sz="2000" dirty="0"/>
          </a:p>
          <a:p>
            <a:endParaRPr lang="en-US" altLang="zh-CN" sz="2000" dirty="0"/>
          </a:p>
          <a:p>
            <a:endParaRPr lang="en-US" altLang="zh-CN" sz="1800" dirty="0"/>
          </a:p>
        </p:txBody>
      </p:sp>
      <p:pic>
        <p:nvPicPr>
          <p:cNvPr id="5" name="图片 4" descr="adf75048bba046b38879abc1a04f3de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6115" y="2411730"/>
            <a:ext cx="3717925" cy="3680460"/>
          </a:xfrm>
          <a:prstGeom prst="rect">
            <a:avLst/>
          </a:prstGeom>
        </p:spPr>
      </p:pic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2342515" y="6075680"/>
            <a:ext cx="23037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模型预训练和微调</a:t>
            </a:r>
            <a:endParaRPr lang="zh-CN" altLang="en-US"/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9203690" y="6075680"/>
            <a:ext cx="26530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大语言模型</a:t>
            </a:r>
            <a:r>
              <a:rPr lang="en-US" altLang="zh-CN"/>
              <a:t>GPT</a:t>
            </a:r>
            <a:r>
              <a:rPr lang="zh-CN" altLang="en-US"/>
              <a:t>系列</a:t>
            </a:r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465455" y="2573655"/>
            <a:ext cx="7702550" cy="3444240"/>
            <a:chOff x="1056" y="871"/>
            <a:chExt cx="17900" cy="7478"/>
          </a:xfrm>
        </p:grpSpPr>
        <p:sp>
          <p:nvSpPr>
            <p:cNvPr id="8" name="文本框 7"/>
            <p:cNvSpPr txBox="1"/>
            <p:nvPr>
              <p:custDataLst>
                <p:tags r:id="rId5"/>
              </p:custDataLst>
            </p:nvPr>
          </p:nvSpPr>
          <p:spPr>
            <a:xfrm>
              <a:off x="5445" y="3356"/>
              <a:ext cx="2554" cy="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400"/>
                <a:t>预训练</a:t>
              </a:r>
              <a:endParaRPr lang="zh-CN" altLang="en-US" sz="1400"/>
            </a:p>
          </p:txBody>
        </p:sp>
        <p:sp>
          <p:nvSpPr>
            <p:cNvPr id="9" name="文本框 8"/>
            <p:cNvSpPr txBox="1"/>
            <p:nvPr>
              <p:custDataLst>
                <p:tags r:id="rId6"/>
              </p:custDataLst>
            </p:nvPr>
          </p:nvSpPr>
          <p:spPr>
            <a:xfrm>
              <a:off x="7606" y="871"/>
              <a:ext cx="8918" cy="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400"/>
                <a:t>基础模型（</a:t>
              </a:r>
              <a:r>
                <a:rPr lang="en-US" altLang="zh-CN" sz="1400"/>
                <a:t>Foundation Models</a:t>
              </a:r>
              <a:r>
                <a:rPr lang="zh-CN" altLang="en-US" sz="1400"/>
                <a:t>）</a:t>
              </a:r>
              <a:endParaRPr lang="zh-CN" altLang="en-US" sz="1400"/>
            </a:p>
          </p:txBody>
        </p:sp>
        <p:sp>
          <p:nvSpPr>
            <p:cNvPr id="10" name="文本框 9"/>
            <p:cNvSpPr txBox="1"/>
            <p:nvPr>
              <p:custDataLst>
                <p:tags r:id="rId7"/>
              </p:custDataLst>
            </p:nvPr>
          </p:nvSpPr>
          <p:spPr>
            <a:xfrm>
              <a:off x="15735" y="2337"/>
              <a:ext cx="3221" cy="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400"/>
                <a:t>下游任务</a:t>
              </a:r>
              <a:endParaRPr lang="zh-CN" altLang="en-US" sz="1400"/>
            </a:p>
          </p:txBody>
        </p:sp>
        <p:sp>
          <p:nvSpPr>
            <p:cNvPr id="11" name="文本框 10"/>
            <p:cNvSpPr txBox="1"/>
            <p:nvPr>
              <p:custDataLst>
                <p:tags r:id="rId8"/>
              </p:custDataLst>
            </p:nvPr>
          </p:nvSpPr>
          <p:spPr>
            <a:xfrm>
              <a:off x="13596" y="2711"/>
              <a:ext cx="1862" cy="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400"/>
                <a:t>微调</a:t>
              </a:r>
              <a:endParaRPr lang="zh-CN" altLang="en-US" sz="1400"/>
            </a:p>
          </p:txBody>
        </p:sp>
        <p:sp>
          <p:nvSpPr>
            <p:cNvPr id="12" name="文本框 11"/>
            <p:cNvSpPr txBox="1"/>
            <p:nvPr>
              <p:custDataLst>
                <p:tags r:id="rId9"/>
              </p:custDataLst>
            </p:nvPr>
          </p:nvSpPr>
          <p:spPr>
            <a:xfrm>
              <a:off x="13596" y="6162"/>
              <a:ext cx="1756" cy="77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l">
                <a:buClrTx/>
                <a:buSzTx/>
                <a:buFontTx/>
              </a:pPr>
              <a:r>
                <a:rPr lang="zh-CN" altLang="en-US" sz="1400"/>
                <a:t>反馈</a:t>
              </a:r>
              <a:endParaRPr lang="zh-CN" altLang="en-US" sz="1400"/>
            </a:p>
          </p:txBody>
        </p:sp>
        <p:pic>
          <p:nvPicPr>
            <p:cNvPr id="7" name="图片 6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10102" y="1506"/>
              <a:ext cx="2958" cy="2584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7258" y="1592"/>
              <a:ext cx="2793" cy="2462"/>
            </a:xfrm>
            <a:prstGeom prst="rect">
              <a:avLst/>
            </a:prstGeom>
          </p:spPr>
        </p:pic>
        <p:sp>
          <p:nvSpPr>
            <p:cNvPr id="16" name="圆角矩形 15"/>
            <p:cNvSpPr/>
            <p:nvPr>
              <p:custDataLst>
                <p:tags r:id="rId14"/>
              </p:custDataLst>
            </p:nvPr>
          </p:nvSpPr>
          <p:spPr>
            <a:xfrm>
              <a:off x="7310" y="1558"/>
              <a:ext cx="2741" cy="2482"/>
            </a:xfrm>
            <a:prstGeom prst="roundRect">
              <a:avLst/>
            </a:pr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7" name="图片 16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>
              <a:off x="7258" y="4040"/>
              <a:ext cx="2659" cy="2056"/>
            </a:xfrm>
            <a:prstGeom prst="rect">
              <a:avLst/>
            </a:prstGeom>
          </p:spPr>
        </p:pic>
        <p:sp>
          <p:nvSpPr>
            <p:cNvPr id="18" name="圆角矩形 17"/>
            <p:cNvSpPr/>
            <p:nvPr>
              <p:custDataLst>
                <p:tags r:id="rId17"/>
              </p:custDataLst>
            </p:nvPr>
          </p:nvSpPr>
          <p:spPr>
            <a:xfrm>
              <a:off x="7234" y="4054"/>
              <a:ext cx="2818" cy="2093"/>
            </a:xfrm>
            <a:prstGeom prst="round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9" name="图片 18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19"/>
            <a:stretch>
              <a:fillRect/>
            </a:stretch>
          </p:blipFill>
          <p:spPr>
            <a:xfrm>
              <a:off x="10158" y="4090"/>
              <a:ext cx="2785" cy="2006"/>
            </a:xfrm>
            <a:prstGeom prst="rect">
              <a:avLst/>
            </a:prstGeom>
          </p:spPr>
        </p:pic>
        <p:sp>
          <p:nvSpPr>
            <p:cNvPr id="20" name="圆角矩形 19"/>
            <p:cNvSpPr/>
            <p:nvPr>
              <p:custDataLst>
                <p:tags r:id="rId20"/>
              </p:custDataLst>
            </p:nvPr>
          </p:nvSpPr>
          <p:spPr>
            <a:xfrm>
              <a:off x="10157" y="4054"/>
              <a:ext cx="2883" cy="2093"/>
            </a:xfrm>
            <a:prstGeom prst="round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1" name="图片 20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embed="rId22"/>
            <a:stretch>
              <a:fillRect/>
            </a:stretch>
          </p:blipFill>
          <p:spPr>
            <a:xfrm>
              <a:off x="7196" y="6143"/>
              <a:ext cx="5863" cy="1003"/>
            </a:xfrm>
            <a:prstGeom prst="rect">
              <a:avLst/>
            </a:prstGeom>
          </p:spPr>
        </p:pic>
        <p:sp>
          <p:nvSpPr>
            <p:cNvPr id="22" name="矩形 21"/>
            <p:cNvSpPr/>
            <p:nvPr>
              <p:custDataLst>
                <p:tags r:id="rId23"/>
              </p:custDataLst>
            </p:nvPr>
          </p:nvSpPr>
          <p:spPr>
            <a:xfrm>
              <a:off x="7235" y="6161"/>
              <a:ext cx="5803" cy="987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4" name="图片 23" descr="批注 2024-03-21 190042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25"/>
            <a:srcRect l="36292" t="81677" r="29756" b="2769"/>
            <a:stretch>
              <a:fillRect/>
            </a:stretch>
          </p:blipFill>
          <p:spPr>
            <a:xfrm>
              <a:off x="7186" y="7158"/>
              <a:ext cx="5874" cy="1191"/>
            </a:xfrm>
            <a:prstGeom prst="rect">
              <a:avLst/>
            </a:prstGeom>
          </p:spPr>
        </p:pic>
        <p:pic>
          <p:nvPicPr>
            <p:cNvPr id="25" name="图片 24" descr="批注 2024-03-21 190042"/>
            <p:cNvPicPr>
              <a:picLocks noChangeAspect="1"/>
            </p:cNvPicPr>
            <p:nvPr>
              <p:custDataLst>
                <p:tags r:id="rId26"/>
              </p:custDataLst>
            </p:nvPr>
          </p:nvPicPr>
          <p:blipFill>
            <a:blip r:embed="rId25"/>
            <a:srcRect l="71947" t="26446" b="34857"/>
            <a:stretch>
              <a:fillRect/>
            </a:stretch>
          </p:blipFill>
          <p:spPr>
            <a:xfrm>
              <a:off x="13351" y="3291"/>
              <a:ext cx="4794" cy="2963"/>
            </a:xfrm>
            <a:prstGeom prst="rect">
              <a:avLst/>
            </a:prstGeom>
          </p:spPr>
        </p:pic>
        <p:grpSp>
          <p:nvGrpSpPr>
            <p:cNvPr id="28" name="组合 27"/>
            <p:cNvGrpSpPr/>
            <p:nvPr/>
          </p:nvGrpSpPr>
          <p:grpSpPr>
            <a:xfrm>
              <a:off x="1056" y="1519"/>
              <a:ext cx="5866" cy="6274"/>
              <a:chOff x="1056" y="1654"/>
              <a:chExt cx="5866" cy="6274"/>
            </a:xfrm>
          </p:grpSpPr>
          <p:pic>
            <p:nvPicPr>
              <p:cNvPr id="23" name="图片 22" descr="批注 2024-03-21 190042"/>
              <p:cNvPicPr>
                <a:picLocks noChangeAspect="1"/>
              </p:cNvPicPr>
              <p:nvPr>
                <p:custDataLst>
                  <p:tags r:id="rId27"/>
                </p:custDataLst>
              </p:nvPr>
            </p:nvPicPr>
            <p:blipFill>
              <a:blip r:embed="rId25"/>
              <a:srcRect t="25467" r="73784" b="21875"/>
              <a:stretch>
                <a:fillRect/>
              </a:stretch>
            </p:blipFill>
            <p:spPr>
              <a:xfrm>
                <a:off x="1056" y="2362"/>
                <a:ext cx="4480" cy="4032"/>
              </a:xfrm>
              <a:prstGeom prst="rect">
                <a:avLst/>
              </a:prstGeom>
            </p:spPr>
          </p:pic>
          <p:pic>
            <p:nvPicPr>
              <p:cNvPr id="26" name="图片 25"/>
              <p:cNvPicPr>
                <a:picLocks noChangeAspect="1"/>
              </p:cNvPicPr>
              <p:nvPr>
                <p:custDataLst>
                  <p:tags r:id="rId28"/>
                </p:custDataLst>
              </p:nvPr>
            </p:nvPicPr>
            <p:blipFill>
              <a:blip r:embed="rId29"/>
              <a:stretch>
                <a:fillRect/>
              </a:stretch>
            </p:blipFill>
            <p:spPr>
              <a:xfrm>
                <a:off x="3281" y="4965"/>
                <a:ext cx="1285" cy="1526"/>
              </a:xfrm>
              <a:prstGeom prst="rect">
                <a:avLst/>
              </a:prstGeom>
            </p:spPr>
          </p:pic>
          <p:pic>
            <p:nvPicPr>
              <p:cNvPr id="27" name="图片 26" descr="C:/Users/minchen/Desktop/wx_article__1df0e1dc56430166a62aff12e0e5de1d.jpgwx_article__1df0e1dc56430166a62aff12e0e5de1d"/>
              <p:cNvPicPr>
                <a:picLocks noChangeAspect="1"/>
              </p:cNvPicPr>
              <p:nvPr>
                <p:custDataLst>
                  <p:tags r:id="rId30"/>
                </p:custDataLst>
              </p:nvPr>
            </p:nvPicPr>
            <p:blipFill>
              <a:blip r:embed="rId31"/>
              <a:srcRect t="7741" b="7741"/>
              <a:stretch>
                <a:fillRect/>
              </a:stretch>
            </p:blipFill>
            <p:spPr>
              <a:xfrm>
                <a:off x="1453" y="6394"/>
                <a:ext cx="3630" cy="1534"/>
              </a:xfrm>
              <a:prstGeom prst="rect">
                <a:avLst/>
              </a:prstGeom>
            </p:spPr>
          </p:pic>
          <p:sp>
            <p:nvSpPr>
              <p:cNvPr id="29" name="文本框 28"/>
              <p:cNvSpPr txBox="1"/>
              <p:nvPr>
                <p:custDataLst>
                  <p:tags r:id="rId32"/>
                </p:custDataLst>
              </p:nvPr>
            </p:nvSpPr>
            <p:spPr>
              <a:xfrm>
                <a:off x="2366" y="1654"/>
                <a:ext cx="4204" cy="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/>
                  <a:t>多源数据</a:t>
                </a:r>
                <a:endParaRPr lang="zh-CN" altLang="en-US" sz="1400"/>
              </a:p>
            </p:txBody>
          </p:sp>
          <p:pic>
            <p:nvPicPr>
              <p:cNvPr id="30" name="图片 29" descr="批注 2024-03-21 190042"/>
              <p:cNvPicPr>
                <a:picLocks noChangeAspect="1"/>
              </p:cNvPicPr>
              <p:nvPr>
                <p:custDataLst>
                  <p:tags r:id="rId33"/>
                </p:custDataLst>
              </p:nvPr>
            </p:nvPicPr>
            <p:blipFill>
              <a:blip r:embed="rId25"/>
              <a:srcRect l="26216" t="42053" r="65674" b="43098"/>
              <a:stretch>
                <a:fillRect/>
              </a:stretch>
            </p:blipFill>
            <p:spPr>
              <a:xfrm>
                <a:off x="5536" y="4112"/>
                <a:ext cx="1386" cy="1137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8174355" y="635"/>
            <a:ext cx="3188335" cy="2413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b="1" dirty="0">
                <a:solidFill>
                  <a:schemeClr val="bg1"/>
                </a:solidFill>
                <a:sym typeface="+mn-ea"/>
              </a:rPr>
              <a:t>基于世界模型的四维时序预训练</a:t>
            </a:r>
            <a:endParaRPr lang="zh-CN" altLang="en-US" sz="1400" b="1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27" name="标题 26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39348" y="433626"/>
            <a:ext cx="11764809" cy="488805"/>
          </a:xfrm>
        </p:spPr>
        <p:txBody>
          <a:bodyPr>
            <a:normAutofit fontScale="90000"/>
          </a:bodyPr>
          <a:p>
            <a:r>
              <a:rPr lang="en-US" altLang="zh-CN" dirty="0"/>
              <a:t>5. </a:t>
            </a:r>
            <a:r>
              <a:rPr lang="zh-CN" altLang="en-US" dirty="0"/>
              <a:t>基于世界模型的四维时序预训练方法</a:t>
            </a:r>
            <a:endParaRPr lang="zh-CN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257175" y="891540"/>
            <a:ext cx="11605895" cy="1279525"/>
          </a:xfrm>
        </p:spPr>
        <p:txBody>
          <a:bodyPr>
            <a:normAutofit/>
          </a:bodyPr>
          <a:p>
            <a:r>
              <a:rPr kumimoji="1" lang="zh-CN" altLang="en-US" sz="2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提出基于世界模型的四维时序预训练模型</a:t>
            </a:r>
            <a:r>
              <a:rPr kumimoji="1" lang="en-US" altLang="zh-CN" sz="2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DriveWorld</a:t>
            </a:r>
            <a:endParaRPr lang="zh-CN" sz="180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lvl="1"/>
            <a:r>
              <a:rPr lang="zh-CN" sz="1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设计了基于</a:t>
            </a:r>
            <a:r>
              <a:rPr lang="zh-CN" sz="1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世界模型</a:t>
            </a:r>
            <a:r>
              <a:rPr lang="en-US" altLang="zh-CN" sz="1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World Model</a:t>
            </a:r>
            <a:r>
              <a:rPr lang="zh-CN" sz="1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的辅助任务，通过预训练让模型掌握</a:t>
            </a:r>
            <a:r>
              <a:rPr lang="en-US" altLang="zh-CN" sz="1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3D</a:t>
            </a:r>
            <a:r>
              <a:rPr lang="zh-CN" altLang="en-US" sz="1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场景重建和预测未来的能力</a:t>
            </a:r>
            <a:endParaRPr lang="en-US" sz="180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  <a:p>
            <a:pPr lvl="1"/>
            <a:r>
              <a:rPr lang="zh-CN" sz="18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提出了</a:t>
            </a:r>
            <a:r>
              <a:rPr kumimoji="1" lang="zh-CN" sz="1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Memory State-Space Model对时空信息分别建模，设计了</a:t>
            </a:r>
            <a:r>
              <a:rPr kumimoji="1" lang="en-US" altLang="zh-CN" sz="1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Task Prompt</a:t>
            </a:r>
            <a:r>
              <a:rPr kumimoji="1" lang="zh-CN" altLang="en-US" sz="1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自适应提取不同任务需要的信息</a:t>
            </a:r>
            <a:endParaRPr kumimoji="1" lang="zh-CN" sz="180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  <a:p>
            <a:pPr lvl="1"/>
            <a:endParaRPr kumimoji="1" lang="zh-CN" sz="18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AutoShape 4"/>
          <p:cNvSpPr>
            <a:spLocks noChangeAspect="1" noChangeArrowheads="1"/>
          </p:cNvSpPr>
          <p:nvPr>
            <p:custDataLst>
              <p:tags r:id="rId4"/>
            </p:custDataLst>
          </p:nvPr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24" name="圆角矩形 23"/>
          <p:cNvSpPr/>
          <p:nvPr>
            <p:custDataLst>
              <p:tags r:id="rId5"/>
            </p:custDataLst>
          </p:nvPr>
        </p:nvSpPr>
        <p:spPr>
          <a:xfrm>
            <a:off x="50800" y="2228850"/>
            <a:ext cx="5958205" cy="4111625"/>
          </a:xfrm>
          <a:prstGeom prst="roundRect">
            <a:avLst/>
          </a:prstGeom>
          <a:noFill/>
          <a:ln w="9525" cmpd="sng">
            <a:solidFill>
              <a:schemeClr val="accent5">
                <a:lumMod val="60000"/>
                <a:lumOff val="40000"/>
              </a:schemeClr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" name="圆角矩形 4"/>
          <p:cNvSpPr/>
          <p:nvPr>
            <p:custDataLst>
              <p:tags r:id="rId6"/>
            </p:custDataLst>
          </p:nvPr>
        </p:nvSpPr>
        <p:spPr>
          <a:xfrm>
            <a:off x="6096635" y="2228850"/>
            <a:ext cx="5952490" cy="4111625"/>
          </a:xfrm>
          <a:prstGeom prst="roundRect">
            <a:avLst/>
          </a:prstGeom>
          <a:noFill/>
          <a:ln w="9525" cmpd="sng">
            <a:solidFill>
              <a:schemeClr val="accent5">
                <a:lumMod val="60000"/>
                <a:lumOff val="40000"/>
              </a:schemeClr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724535" y="6017260"/>
            <a:ext cx="498919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1600" dirty="0">
                <a:sym typeface="+mn-ea"/>
              </a:rPr>
              <a:t>提出基于世界模型的四维时序预训练模型</a:t>
            </a:r>
            <a:r>
              <a:rPr kumimoji="1"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DriveWorld</a:t>
            </a:r>
            <a:endParaRPr kumimoji="1"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8"/>
            </p:custDataLst>
          </p:nvPr>
        </p:nvSpPr>
        <p:spPr>
          <a:xfrm>
            <a:off x="7623175" y="6003290"/>
            <a:ext cx="365823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1600" dirty="0">
                <a:sym typeface="+mn-ea"/>
              </a:rPr>
              <a:t>提出</a:t>
            </a:r>
            <a:r>
              <a:rPr kumimoji="1" lang="zh-CN" sz="1600" dirty="0">
                <a:sym typeface="+mn-ea"/>
              </a:rPr>
              <a:t>的</a:t>
            </a:r>
            <a:r>
              <a:rPr kumimoji="1" lang="zh-CN" sz="1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Memory State-Space Model</a:t>
            </a:r>
            <a:endParaRPr kumimoji="1" lang="zh-CN" sz="16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48" name="图片 147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00025" y="2372360"/>
            <a:ext cx="5808980" cy="35464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6123305" y="2820670"/>
            <a:ext cx="6303645" cy="3002915"/>
          </a:xfrm>
          <a:prstGeom prst="rect">
            <a:avLst/>
          </a:prstGeom>
        </p:spPr>
      </p:pic>
      <p:sp>
        <p:nvSpPr>
          <p:cNvPr id="2" name="圆角矩形 1"/>
          <p:cNvSpPr/>
          <p:nvPr>
            <p:custDataLst>
              <p:tags r:id="rId13"/>
            </p:custDataLst>
          </p:nvPr>
        </p:nvSpPr>
        <p:spPr>
          <a:xfrm>
            <a:off x="63500" y="5553075"/>
            <a:ext cx="12031980" cy="99187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p>
            <a:pPr marL="0" lvl="2" algn="just">
              <a:defRPr/>
            </a:pPr>
            <a:r>
              <a:rPr lang="en-US" altLang="zh-CN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Chen Min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,  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Dawei Zhao, Liang Xiao, 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Jian Zhao, Junliang Xing, Yulan Guo, Liping Jing, Yiming Nie, Bin Dai. 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“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DriveWorld: 4D Pre-trained Scene Understanding via World Models for Autonomous Driving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”, (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CVPR2024</a:t>
            </a:r>
            <a:r>
              <a:rPr lang="zh-CN" altLang="en-US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接收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)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.</a:t>
            </a:r>
            <a:r>
              <a:rPr lang="en-US" altLang="zh-CN" i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endParaRPr lang="en-US" altLang="zh-CN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6248400" y="5090795"/>
            <a:ext cx="5241290" cy="1258570"/>
            <a:chOff x="9840" y="3535"/>
            <a:chExt cx="8254" cy="1982"/>
          </a:xfrm>
        </p:grpSpPr>
        <p:pic>
          <p:nvPicPr>
            <p:cNvPr id="13" name="图片 12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/>
            <a:stretch>
              <a:fillRect/>
            </a:stretch>
          </p:blipFill>
          <p:spPr>
            <a:xfrm>
              <a:off x="11417" y="3535"/>
              <a:ext cx="6677" cy="1982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>
              <p:custDataLst>
                <p:tags r:id="rId3"/>
              </p:custDataLst>
            </p:nvPr>
          </p:nvSpPr>
          <p:spPr>
            <a:xfrm>
              <a:off x="9840" y="4236"/>
              <a:ext cx="2029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kumimoji="1" lang="zh-CN" sz="1600" dirty="0">
                  <a:sym typeface="+mn-ea"/>
                </a:rPr>
                <a:t>损失函数</a:t>
              </a:r>
              <a:endParaRPr kumimoji="1" lang="zh-CN" sz="1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6160135" y="2267585"/>
            <a:ext cx="5593715" cy="2740025"/>
            <a:chOff x="9801" y="5470"/>
            <a:chExt cx="8809" cy="4315"/>
          </a:xfrm>
        </p:grpSpPr>
        <p:pic>
          <p:nvPicPr>
            <p:cNvPr id="2" name="图片 1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11327" y="6798"/>
              <a:ext cx="6093" cy="2987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11086" y="5470"/>
              <a:ext cx="7524" cy="6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11133" y="6086"/>
              <a:ext cx="6864" cy="612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>
              <p:custDataLst>
                <p:tags r:id="rId10"/>
              </p:custDataLst>
            </p:nvPr>
          </p:nvSpPr>
          <p:spPr>
            <a:xfrm>
              <a:off x="9801" y="7273"/>
              <a:ext cx="1495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kumimoji="1" lang="zh-CN" sz="1600" dirty="0">
                  <a:sym typeface="+mn-ea"/>
                </a:rPr>
                <a:t>图模型</a:t>
              </a:r>
              <a:endParaRPr kumimoji="1" lang="zh-CN" sz="1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endParaRPr>
            </a:p>
          </p:txBody>
        </p:sp>
      </p:grpSp>
      <p:sp>
        <p:nvSpPr>
          <p:cNvPr id="7" name="矩形 6"/>
          <p:cNvSpPr/>
          <p:nvPr>
            <p:custDataLst>
              <p:tags r:id="rId11"/>
            </p:custDataLst>
          </p:nvPr>
        </p:nvSpPr>
        <p:spPr>
          <a:xfrm>
            <a:off x="8174355" y="635"/>
            <a:ext cx="3188335" cy="2413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b="1" dirty="0">
                <a:solidFill>
                  <a:schemeClr val="bg1"/>
                </a:solidFill>
                <a:sym typeface="+mn-ea"/>
              </a:rPr>
              <a:t>基于世界模型的四维时序预训练</a:t>
            </a:r>
            <a:endParaRPr lang="zh-CN" altLang="en-US" sz="1400" b="1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27" name="标题 26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239348" y="433626"/>
            <a:ext cx="11764809" cy="488805"/>
          </a:xfrm>
        </p:spPr>
        <p:txBody>
          <a:bodyPr>
            <a:normAutofit fontScale="90000"/>
          </a:bodyPr>
          <a:p>
            <a:r>
              <a:rPr lang="en-US" altLang="zh-CN" dirty="0"/>
              <a:t>5. </a:t>
            </a:r>
            <a:r>
              <a:rPr lang="zh-CN" altLang="en-US" dirty="0"/>
              <a:t>基于世界模型的四维时序预训练方法</a:t>
            </a:r>
            <a:endParaRPr lang="zh-CN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13"/>
            </p:custDataLst>
          </p:nvPr>
        </p:nvSpPr>
        <p:spPr>
          <a:xfrm>
            <a:off x="257175" y="891540"/>
            <a:ext cx="11605895" cy="1279525"/>
          </a:xfrm>
        </p:spPr>
        <p:txBody>
          <a:bodyPr>
            <a:normAutofit/>
          </a:bodyPr>
          <a:p>
            <a:r>
              <a:rPr kumimoji="1" lang="zh-CN" altLang="en-US" sz="2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提出基于世界模型的四维时序预训练模型</a:t>
            </a:r>
            <a:r>
              <a:rPr kumimoji="1" lang="en-US" altLang="zh-CN" sz="2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DriveWorld</a:t>
            </a:r>
            <a:endParaRPr lang="zh-CN" sz="180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lvl="1"/>
            <a:r>
              <a:rPr lang="zh-CN" sz="1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设计了基于</a:t>
            </a:r>
            <a:r>
              <a:rPr lang="zh-CN" sz="1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世界模型</a:t>
            </a:r>
            <a:r>
              <a:rPr lang="en-US" altLang="zh-CN" sz="1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World Model</a:t>
            </a:r>
            <a:r>
              <a:rPr lang="zh-CN" sz="1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的辅助任务，通过预训练让模型掌握</a:t>
            </a:r>
            <a:r>
              <a:rPr lang="en-US" altLang="zh-CN" sz="1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3D</a:t>
            </a:r>
            <a:r>
              <a:rPr lang="zh-CN" altLang="en-US" sz="1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场景重建和预测未来的能力</a:t>
            </a:r>
            <a:endParaRPr lang="en-US" sz="180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  <a:p>
            <a:pPr lvl="1"/>
            <a:r>
              <a:rPr lang="zh-CN" sz="18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提出了</a:t>
            </a:r>
            <a:r>
              <a:rPr kumimoji="1" lang="zh-CN" sz="1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Memory State-Space Model对时空信息分别建模，设计了</a:t>
            </a:r>
            <a:r>
              <a:rPr kumimoji="1" lang="en-US" altLang="zh-CN" sz="1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Task Prompt</a:t>
            </a:r>
            <a:r>
              <a:rPr kumimoji="1" lang="zh-CN" altLang="en-US" sz="1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自适应提取不同任务需要的信息</a:t>
            </a:r>
            <a:endParaRPr kumimoji="1" lang="zh-CN" sz="180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  <a:p>
            <a:pPr lvl="1"/>
            <a:endParaRPr kumimoji="1" lang="zh-CN" sz="18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AutoShape 4"/>
          <p:cNvSpPr>
            <a:spLocks noChangeAspect="1" noChangeArrowheads="1"/>
          </p:cNvSpPr>
          <p:nvPr>
            <p:custDataLst>
              <p:tags r:id="rId14"/>
            </p:custDataLst>
          </p:nvPr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24" name="圆角矩形 23"/>
          <p:cNvSpPr/>
          <p:nvPr>
            <p:custDataLst>
              <p:tags r:id="rId15"/>
            </p:custDataLst>
          </p:nvPr>
        </p:nvSpPr>
        <p:spPr>
          <a:xfrm>
            <a:off x="50800" y="2228850"/>
            <a:ext cx="5958205" cy="4111625"/>
          </a:xfrm>
          <a:prstGeom prst="roundRect">
            <a:avLst/>
          </a:prstGeom>
          <a:noFill/>
          <a:ln w="9525" cmpd="sng">
            <a:solidFill>
              <a:schemeClr val="accent5">
                <a:lumMod val="60000"/>
                <a:lumOff val="40000"/>
              </a:schemeClr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" name="圆角矩形 4"/>
          <p:cNvSpPr/>
          <p:nvPr>
            <p:custDataLst>
              <p:tags r:id="rId16"/>
            </p:custDataLst>
          </p:nvPr>
        </p:nvSpPr>
        <p:spPr>
          <a:xfrm>
            <a:off x="6096635" y="2228850"/>
            <a:ext cx="5952490" cy="4111625"/>
          </a:xfrm>
          <a:prstGeom prst="roundRect">
            <a:avLst/>
          </a:prstGeom>
          <a:noFill/>
          <a:ln w="9525" cmpd="sng">
            <a:solidFill>
              <a:schemeClr val="accent5">
                <a:lumMod val="60000"/>
                <a:lumOff val="40000"/>
              </a:schemeClr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9" name="文本框 8"/>
          <p:cNvSpPr txBox="1"/>
          <p:nvPr>
            <p:custDataLst>
              <p:tags r:id="rId17"/>
            </p:custDataLst>
          </p:nvPr>
        </p:nvSpPr>
        <p:spPr>
          <a:xfrm>
            <a:off x="724535" y="6017260"/>
            <a:ext cx="501586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1600" dirty="0">
                <a:sym typeface="+mn-ea"/>
              </a:rPr>
              <a:t>提出基于世界模型的四维时序预训练模型</a:t>
            </a:r>
            <a:r>
              <a:rPr kumimoji="1"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DriveWorld</a:t>
            </a:r>
            <a:endParaRPr kumimoji="1"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48" name="图片 147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200025" y="2372360"/>
            <a:ext cx="5808980" cy="3546475"/>
          </a:xfrm>
          <a:prstGeom prst="rect">
            <a:avLst/>
          </a:prstGeom>
        </p:spPr>
      </p:pic>
    </p:spTree>
    <p:custDataLst>
      <p:tags r:id="rId2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6248400" y="5090795"/>
            <a:ext cx="5241290" cy="1258570"/>
            <a:chOff x="9840" y="3535"/>
            <a:chExt cx="8254" cy="1982"/>
          </a:xfrm>
        </p:grpSpPr>
        <p:pic>
          <p:nvPicPr>
            <p:cNvPr id="13" name="图片 12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/>
            <a:stretch>
              <a:fillRect/>
            </a:stretch>
          </p:blipFill>
          <p:spPr>
            <a:xfrm>
              <a:off x="11417" y="3535"/>
              <a:ext cx="6677" cy="1982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>
              <p:custDataLst>
                <p:tags r:id="rId3"/>
              </p:custDataLst>
            </p:nvPr>
          </p:nvSpPr>
          <p:spPr>
            <a:xfrm>
              <a:off x="9840" y="4236"/>
              <a:ext cx="2029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kumimoji="1" lang="zh-CN" sz="1600" dirty="0">
                  <a:sym typeface="+mn-ea"/>
                </a:rPr>
                <a:t>损失函数</a:t>
              </a:r>
              <a:endParaRPr kumimoji="1" lang="zh-CN" sz="1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6160135" y="2267585"/>
            <a:ext cx="5593715" cy="2740025"/>
            <a:chOff x="9801" y="5470"/>
            <a:chExt cx="8809" cy="4315"/>
          </a:xfrm>
        </p:grpSpPr>
        <p:pic>
          <p:nvPicPr>
            <p:cNvPr id="2" name="图片 1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11327" y="6798"/>
              <a:ext cx="6093" cy="2987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11086" y="5470"/>
              <a:ext cx="7524" cy="6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11133" y="6086"/>
              <a:ext cx="6864" cy="612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>
              <p:custDataLst>
                <p:tags r:id="rId10"/>
              </p:custDataLst>
            </p:nvPr>
          </p:nvSpPr>
          <p:spPr>
            <a:xfrm>
              <a:off x="9801" y="7273"/>
              <a:ext cx="1495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kumimoji="1" lang="zh-CN" sz="1600" dirty="0">
                  <a:sym typeface="+mn-ea"/>
                </a:rPr>
                <a:t>图模型</a:t>
              </a:r>
              <a:endParaRPr kumimoji="1" lang="zh-CN" sz="1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endParaRPr>
            </a:p>
          </p:txBody>
        </p:sp>
      </p:grpSp>
      <p:sp>
        <p:nvSpPr>
          <p:cNvPr id="7" name="矩形 6"/>
          <p:cNvSpPr/>
          <p:nvPr>
            <p:custDataLst>
              <p:tags r:id="rId11"/>
            </p:custDataLst>
          </p:nvPr>
        </p:nvSpPr>
        <p:spPr>
          <a:xfrm>
            <a:off x="8174355" y="635"/>
            <a:ext cx="3188335" cy="2413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b="1" dirty="0">
                <a:solidFill>
                  <a:schemeClr val="bg1"/>
                </a:solidFill>
                <a:sym typeface="+mn-ea"/>
              </a:rPr>
              <a:t>基于世界模型的四维时序预训练</a:t>
            </a:r>
            <a:endParaRPr lang="zh-CN" altLang="en-US" sz="1400" b="1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27" name="标题 26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239348" y="433626"/>
            <a:ext cx="11764809" cy="488805"/>
          </a:xfrm>
        </p:spPr>
        <p:txBody>
          <a:bodyPr>
            <a:normAutofit fontScale="90000"/>
          </a:bodyPr>
          <a:p>
            <a:r>
              <a:rPr lang="en-US" altLang="zh-CN" dirty="0"/>
              <a:t>5. </a:t>
            </a:r>
            <a:r>
              <a:rPr lang="zh-CN" altLang="en-US" dirty="0"/>
              <a:t>基于世界模型的四维时序预训练方法</a:t>
            </a:r>
            <a:endParaRPr lang="zh-CN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13"/>
            </p:custDataLst>
          </p:nvPr>
        </p:nvSpPr>
        <p:spPr>
          <a:xfrm>
            <a:off x="257175" y="891540"/>
            <a:ext cx="11605895" cy="1279525"/>
          </a:xfrm>
        </p:spPr>
        <p:txBody>
          <a:bodyPr>
            <a:normAutofit/>
          </a:bodyPr>
          <a:p>
            <a:r>
              <a:rPr kumimoji="1" lang="zh-CN" altLang="en-US" sz="2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提出基于世界模型的四维时序预训练模型</a:t>
            </a:r>
            <a:r>
              <a:rPr kumimoji="1" lang="en-US" altLang="zh-CN" sz="2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DriveWorld</a:t>
            </a:r>
            <a:endParaRPr lang="zh-CN" sz="180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lvl="1"/>
            <a:r>
              <a:rPr lang="zh-CN" sz="1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设计了基于</a:t>
            </a:r>
            <a:r>
              <a:rPr lang="zh-CN" sz="1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世界模型</a:t>
            </a:r>
            <a:r>
              <a:rPr lang="en-US" altLang="zh-CN" sz="1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World Model</a:t>
            </a:r>
            <a:r>
              <a:rPr lang="zh-CN" sz="1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的辅助任务，通过预训练让模型掌握</a:t>
            </a:r>
            <a:r>
              <a:rPr lang="en-US" altLang="zh-CN" sz="1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3D</a:t>
            </a:r>
            <a:r>
              <a:rPr lang="zh-CN" altLang="en-US" sz="1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场景重建和预测未来的能力</a:t>
            </a:r>
            <a:endParaRPr lang="en-US" sz="180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  <a:p>
            <a:pPr lvl="1"/>
            <a:r>
              <a:rPr lang="zh-CN" sz="18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提出了</a:t>
            </a:r>
            <a:r>
              <a:rPr kumimoji="1" lang="zh-CN" sz="1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Memory State-Space Model对时空信息分别建模，设计了</a:t>
            </a:r>
            <a:r>
              <a:rPr kumimoji="1" lang="en-US" altLang="zh-CN" sz="1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Task Prompt</a:t>
            </a:r>
            <a:r>
              <a:rPr kumimoji="1" lang="zh-CN" altLang="en-US" sz="1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自适应提取不同任务需要的信息</a:t>
            </a:r>
            <a:endParaRPr kumimoji="1" lang="zh-CN" sz="180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  <a:p>
            <a:pPr lvl="1"/>
            <a:endParaRPr kumimoji="1" lang="zh-CN" sz="18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AutoShape 4"/>
          <p:cNvSpPr>
            <a:spLocks noChangeAspect="1" noChangeArrowheads="1"/>
          </p:cNvSpPr>
          <p:nvPr>
            <p:custDataLst>
              <p:tags r:id="rId14"/>
            </p:custDataLst>
          </p:nvPr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24" name="圆角矩形 23"/>
          <p:cNvSpPr/>
          <p:nvPr>
            <p:custDataLst>
              <p:tags r:id="rId15"/>
            </p:custDataLst>
          </p:nvPr>
        </p:nvSpPr>
        <p:spPr>
          <a:xfrm>
            <a:off x="50800" y="2228850"/>
            <a:ext cx="5958205" cy="4111625"/>
          </a:xfrm>
          <a:prstGeom prst="roundRect">
            <a:avLst/>
          </a:prstGeom>
          <a:noFill/>
          <a:ln w="9525" cmpd="sng">
            <a:solidFill>
              <a:schemeClr val="accent5">
                <a:lumMod val="60000"/>
                <a:lumOff val="40000"/>
              </a:schemeClr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" name="圆角矩形 4"/>
          <p:cNvSpPr/>
          <p:nvPr>
            <p:custDataLst>
              <p:tags r:id="rId16"/>
            </p:custDataLst>
          </p:nvPr>
        </p:nvSpPr>
        <p:spPr>
          <a:xfrm>
            <a:off x="6096635" y="2228850"/>
            <a:ext cx="5952490" cy="4111625"/>
          </a:xfrm>
          <a:prstGeom prst="roundRect">
            <a:avLst/>
          </a:prstGeom>
          <a:noFill/>
          <a:ln w="9525" cmpd="sng">
            <a:solidFill>
              <a:schemeClr val="accent5">
                <a:lumMod val="60000"/>
                <a:lumOff val="40000"/>
              </a:schemeClr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9" name="文本框 8"/>
          <p:cNvSpPr txBox="1"/>
          <p:nvPr>
            <p:custDataLst>
              <p:tags r:id="rId17"/>
            </p:custDataLst>
          </p:nvPr>
        </p:nvSpPr>
        <p:spPr>
          <a:xfrm>
            <a:off x="724535" y="6017260"/>
            <a:ext cx="501586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1600" dirty="0">
                <a:sym typeface="+mn-ea"/>
              </a:rPr>
              <a:t>提出基于世界模型的四维时序预训练模型</a:t>
            </a:r>
            <a:r>
              <a:rPr kumimoji="1"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DriveWorld</a:t>
            </a:r>
            <a:endParaRPr kumimoji="1"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48" name="图片 147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200025" y="2372360"/>
            <a:ext cx="5808980" cy="3546475"/>
          </a:xfrm>
          <a:prstGeom prst="rect">
            <a:avLst/>
          </a:prstGeom>
        </p:spPr>
      </p:pic>
    </p:spTree>
    <p:custDataLst>
      <p:tags r:id="rId2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869440" y="2226310"/>
            <a:ext cx="4577715" cy="1682115"/>
          </a:xfrm>
          <a:prstGeom prst="rect">
            <a:avLst/>
          </a:prstGeom>
        </p:spPr>
      </p:pic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8174355" y="635"/>
            <a:ext cx="3188335" cy="2413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b="1" dirty="0">
                <a:solidFill>
                  <a:schemeClr val="bg1"/>
                </a:solidFill>
                <a:sym typeface="+mn-ea"/>
              </a:rPr>
              <a:t>基于世界模型的四维时序预训练</a:t>
            </a:r>
            <a:endParaRPr lang="zh-CN" altLang="en-US" sz="1400" b="1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27" name="标题 26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239348" y="433626"/>
            <a:ext cx="11764809" cy="488805"/>
          </a:xfrm>
        </p:spPr>
        <p:txBody>
          <a:bodyPr>
            <a:normAutofit fontScale="90000"/>
          </a:bodyPr>
          <a:p>
            <a:r>
              <a:rPr lang="en-US" altLang="zh-CN" dirty="0"/>
              <a:t>5. </a:t>
            </a:r>
            <a:r>
              <a:rPr lang="zh-CN" altLang="en-US" dirty="0"/>
              <a:t>基于世界模型的四维时序预训练方法</a:t>
            </a:r>
            <a:endParaRPr lang="zh-CN" dirty="0"/>
          </a:p>
        </p:txBody>
      </p:sp>
      <p:sp>
        <p:nvSpPr>
          <p:cNvPr id="2" name="内容占位符 1"/>
          <p:cNvSpPr>
            <a:spLocks noGrp="1"/>
          </p:cNvSpPr>
          <p:nvPr>
            <p:ph idx="1"/>
            <p:custDataLst>
              <p:tags r:id="rId5"/>
            </p:custDataLst>
          </p:nvPr>
        </p:nvSpPr>
        <p:spPr>
          <a:xfrm>
            <a:off x="257175" y="820420"/>
            <a:ext cx="11605895" cy="1336675"/>
          </a:xfrm>
        </p:spPr>
        <p:txBody>
          <a:bodyPr>
            <a:normAutofit/>
          </a:bodyPr>
          <a:p>
            <a:r>
              <a:rPr kumimoji="1" lang="zh-CN" altLang="en-US" sz="2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实验性能</a:t>
            </a:r>
            <a:endParaRPr lang="zh-CN" sz="180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lvl="1"/>
            <a:r>
              <a:rPr lang="zh-CN" sz="1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在</a:t>
            </a:r>
            <a:r>
              <a:rPr lang="en-US" altLang="zh-CN" sz="1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nuScenes</a:t>
            </a:r>
            <a:r>
              <a:rPr lang="zh-CN" altLang="en-US" sz="1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和</a:t>
            </a:r>
            <a:r>
              <a:rPr lang="en-US" altLang="zh-CN" sz="1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OpenScene</a:t>
            </a:r>
            <a:r>
              <a:rPr lang="zh-CN" altLang="en-US" sz="1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上预训练，</a:t>
            </a:r>
            <a:r>
              <a:rPr lang="zh-CN" sz="1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有效提升</a:t>
            </a:r>
            <a:r>
              <a:rPr lang="en-US" altLang="zh-CN" sz="1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3D</a:t>
            </a:r>
            <a:r>
              <a:rPr lang="zh-CN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目标检测、</a:t>
            </a:r>
            <a:r>
              <a:rPr lang="en-US" altLang="zh-CN" sz="1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3D</a:t>
            </a:r>
            <a:r>
              <a:rPr lang="zh-CN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语义分割、</a:t>
            </a:r>
            <a:r>
              <a:rPr lang="en-US" altLang="zh-CN" sz="1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3D</a:t>
            </a:r>
            <a:r>
              <a:rPr lang="zh-CN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多目标跟踪、运动预测、规划</a:t>
            </a:r>
            <a:r>
              <a:rPr lang="zh-CN" alt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等自动驾驶下游任务性能，降低标注数据量，提升端到端自动驾驶大模型</a:t>
            </a:r>
            <a:r>
              <a:rPr lang="en-US" altLang="zh-CN" sz="18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UniAD</a:t>
            </a:r>
            <a:r>
              <a:rPr lang="zh-CN" alt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性能</a:t>
            </a:r>
            <a:endParaRPr lang="zh-CN" altLang="en-US" sz="18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  <a:p>
            <a:pPr lvl="1">
              <a:lnSpc>
                <a:spcPct val="120000"/>
              </a:lnSpc>
            </a:pPr>
            <a:endParaRPr kumimoji="1" lang="zh-CN" altLang="en-US" sz="18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AutoShape 4"/>
          <p:cNvSpPr>
            <a:spLocks noChangeAspect="1" noChangeArrowheads="1"/>
          </p:cNvSpPr>
          <p:nvPr>
            <p:custDataLst>
              <p:tags r:id="rId6"/>
            </p:custDataLst>
          </p:nvPr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3" name="圆角矩形 2"/>
          <p:cNvSpPr/>
          <p:nvPr>
            <p:custDataLst>
              <p:tags r:id="rId7"/>
            </p:custDataLst>
          </p:nvPr>
        </p:nvSpPr>
        <p:spPr>
          <a:xfrm>
            <a:off x="1046480" y="2080260"/>
            <a:ext cx="9900920" cy="4235450"/>
          </a:xfrm>
          <a:prstGeom prst="roundRect">
            <a:avLst/>
          </a:prstGeom>
          <a:noFill/>
          <a:ln w="9525" cmpd="sng">
            <a:solidFill>
              <a:schemeClr val="accent5">
                <a:lumMod val="60000"/>
                <a:lumOff val="40000"/>
              </a:schemeClr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2" name="文本框 11"/>
          <p:cNvSpPr txBox="1"/>
          <p:nvPr>
            <p:custDataLst>
              <p:tags r:id="rId8"/>
            </p:custDataLst>
          </p:nvPr>
        </p:nvSpPr>
        <p:spPr>
          <a:xfrm>
            <a:off x="2838450" y="3872230"/>
            <a:ext cx="307022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3D</a:t>
            </a:r>
            <a:r>
              <a:rPr kumimoji="1" lang="zh-CN" altLang="en-US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目标检测任务上的性能</a:t>
            </a:r>
            <a:endParaRPr kumimoji="1" lang="zh-CN" altLang="en-US" sz="160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7" name="文本框 16"/>
          <p:cNvSpPr txBox="1"/>
          <p:nvPr>
            <p:custDataLst>
              <p:tags r:id="rId9"/>
            </p:custDataLst>
          </p:nvPr>
        </p:nvSpPr>
        <p:spPr>
          <a:xfrm>
            <a:off x="6918960" y="3873500"/>
            <a:ext cx="307022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1600" dirty="0">
                <a:sym typeface="+mn-ea"/>
              </a:rPr>
              <a:t>在线地图分割任务上的性能</a:t>
            </a:r>
            <a:endParaRPr kumimoji="1"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743065" y="2208530"/>
            <a:ext cx="2976245" cy="172910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2061845" y="4234180"/>
            <a:ext cx="3510915" cy="174561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5490210" y="4235450"/>
            <a:ext cx="4255770" cy="17557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16"/>
            </p:custDataLst>
          </p:nvPr>
        </p:nvSpPr>
        <p:spPr>
          <a:xfrm>
            <a:off x="6776720" y="5955665"/>
            <a:ext cx="307022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1600" dirty="0">
                <a:sym typeface="+mn-ea"/>
              </a:rPr>
              <a:t>规划任务上的性能</a:t>
            </a:r>
            <a:endParaRPr kumimoji="1"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8" name="文本框 27"/>
          <p:cNvSpPr txBox="1"/>
          <p:nvPr>
            <p:custDataLst>
              <p:tags r:id="rId17"/>
            </p:custDataLst>
          </p:nvPr>
        </p:nvSpPr>
        <p:spPr>
          <a:xfrm>
            <a:off x="2580640" y="5963920"/>
            <a:ext cx="307022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运动预测</a:t>
            </a:r>
            <a:r>
              <a:rPr kumimoji="1" lang="zh-CN" altLang="en-US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任务上的性能</a:t>
            </a:r>
            <a:endParaRPr kumimoji="1" lang="zh-CN" altLang="en-US" sz="160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8174355" y="635"/>
            <a:ext cx="3188335" cy="2413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b="1" dirty="0">
                <a:solidFill>
                  <a:schemeClr val="bg1"/>
                </a:solidFill>
                <a:sym typeface="+mn-ea"/>
              </a:rPr>
              <a:t>基于世界模型的四维时序预训练</a:t>
            </a:r>
            <a:endParaRPr lang="zh-CN" altLang="en-US" sz="1400" b="1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27" name="标题 26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39348" y="433626"/>
            <a:ext cx="11764809" cy="488805"/>
          </a:xfrm>
        </p:spPr>
        <p:txBody>
          <a:bodyPr>
            <a:normAutofit fontScale="90000"/>
          </a:bodyPr>
          <a:p>
            <a:r>
              <a:rPr lang="en-US" altLang="zh-CN" dirty="0"/>
              <a:t>5. </a:t>
            </a:r>
            <a:r>
              <a:rPr lang="zh-CN" altLang="en-US" dirty="0"/>
              <a:t>基于世界模型的四维时序预训练方法</a:t>
            </a:r>
            <a:endParaRPr lang="zh-CN" dirty="0"/>
          </a:p>
        </p:txBody>
      </p:sp>
      <p:sp>
        <p:nvSpPr>
          <p:cNvPr id="2" name="内容占位符 1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257175" y="820420"/>
            <a:ext cx="11605895" cy="1336675"/>
          </a:xfrm>
        </p:spPr>
        <p:txBody>
          <a:bodyPr>
            <a:normAutofit/>
          </a:bodyPr>
          <a:p>
            <a:r>
              <a:rPr kumimoji="1" lang="zh-CN" altLang="en-US" sz="2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实验性能</a:t>
            </a:r>
            <a:endParaRPr lang="zh-CN" sz="180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lvl="1"/>
            <a:r>
              <a:rPr lang="zh-CN" sz="1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在</a:t>
            </a:r>
            <a:r>
              <a:rPr lang="en-US" altLang="zh-CN" sz="1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nuScenes</a:t>
            </a:r>
            <a:r>
              <a:rPr lang="zh-CN" altLang="en-US" sz="1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和</a:t>
            </a:r>
            <a:r>
              <a:rPr lang="en-US" altLang="zh-CN" sz="1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OpenScene</a:t>
            </a:r>
            <a:r>
              <a:rPr lang="zh-CN" altLang="en-US" sz="1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上预训练，</a:t>
            </a:r>
            <a:r>
              <a:rPr lang="zh-CN" sz="1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有效提升</a:t>
            </a:r>
            <a:r>
              <a:rPr lang="en-US" altLang="zh-CN" sz="1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3D</a:t>
            </a:r>
            <a:r>
              <a:rPr lang="zh-CN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目标检测、</a:t>
            </a:r>
            <a:r>
              <a:rPr lang="en-US" altLang="zh-CN" sz="1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3D</a:t>
            </a:r>
            <a:r>
              <a:rPr lang="zh-CN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语义分割、</a:t>
            </a:r>
            <a:r>
              <a:rPr lang="en-US" altLang="zh-CN" sz="1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3D</a:t>
            </a:r>
            <a:r>
              <a:rPr lang="zh-CN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多目标跟踪、运动预测、规划</a:t>
            </a:r>
            <a:r>
              <a:rPr lang="zh-CN" alt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等自动驾驶下游任务性能，降低标注数据量，提升端到端自动驾驶大模型</a:t>
            </a:r>
            <a:r>
              <a:rPr lang="en-US" altLang="zh-CN" sz="18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UniAD</a:t>
            </a:r>
            <a:r>
              <a:rPr lang="zh-CN" alt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性能</a:t>
            </a:r>
            <a:endParaRPr lang="zh-CN" altLang="en-US" sz="18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  <a:p>
            <a:pPr lvl="1">
              <a:lnSpc>
                <a:spcPct val="120000"/>
              </a:lnSpc>
            </a:pPr>
            <a:endParaRPr kumimoji="1" lang="zh-CN" altLang="en-US" sz="18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AutoShape 4"/>
          <p:cNvSpPr>
            <a:spLocks noChangeAspect="1" noChangeArrowheads="1"/>
          </p:cNvSpPr>
          <p:nvPr>
            <p:custDataLst>
              <p:tags r:id="rId4"/>
            </p:custDataLst>
          </p:nvPr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3" name="圆角矩形 2"/>
          <p:cNvSpPr/>
          <p:nvPr>
            <p:custDataLst>
              <p:tags r:id="rId5"/>
            </p:custDataLst>
          </p:nvPr>
        </p:nvSpPr>
        <p:spPr>
          <a:xfrm>
            <a:off x="78740" y="2110740"/>
            <a:ext cx="5499735" cy="4235450"/>
          </a:xfrm>
          <a:prstGeom prst="roundRect">
            <a:avLst/>
          </a:prstGeom>
          <a:noFill/>
          <a:ln w="9525" cmpd="sng">
            <a:solidFill>
              <a:schemeClr val="accent5">
                <a:lumMod val="60000"/>
                <a:lumOff val="40000"/>
              </a:schemeClr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1" name="圆角矩形 30"/>
          <p:cNvSpPr/>
          <p:nvPr>
            <p:custDataLst>
              <p:tags r:id="rId6"/>
            </p:custDataLst>
          </p:nvPr>
        </p:nvSpPr>
        <p:spPr>
          <a:xfrm>
            <a:off x="5725160" y="2111375"/>
            <a:ext cx="6412865" cy="4235450"/>
          </a:xfrm>
          <a:prstGeom prst="roundRect">
            <a:avLst/>
          </a:prstGeom>
          <a:noFill/>
          <a:ln w="9525" cmpd="sng">
            <a:solidFill>
              <a:schemeClr val="accent5">
                <a:lumMod val="60000"/>
                <a:lumOff val="40000"/>
              </a:schemeClr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32" name="图片 3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39395" y="2392045"/>
            <a:ext cx="5083175" cy="3478530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1485265" y="5939790"/>
            <a:ext cx="259143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/>
              <a:t>不同提示的特征可视化</a:t>
            </a:r>
            <a:endParaRPr lang="zh-CN" altLang="en-US" sz="1600"/>
          </a:p>
        </p:txBody>
      </p:sp>
      <p:pic>
        <p:nvPicPr>
          <p:cNvPr id="22" name="图片 2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5827395" y="2579370"/>
            <a:ext cx="6208395" cy="3032125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11"/>
            </p:custDataLst>
          </p:nvPr>
        </p:nvSpPr>
        <p:spPr>
          <a:xfrm>
            <a:off x="7821295" y="5933440"/>
            <a:ext cx="307022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3D</a:t>
            </a:r>
            <a:r>
              <a:rPr kumimoji="1" 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占据栅格预测可视化</a:t>
            </a:r>
            <a:endParaRPr kumimoji="1" lang="zh-CN" sz="160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11023600" y="3273425"/>
            <a:ext cx="257175" cy="238760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1" name="圆角矩形 10"/>
          <p:cNvSpPr/>
          <p:nvPr>
            <p:custDataLst>
              <p:tags r:id="rId12"/>
            </p:custDataLst>
          </p:nvPr>
        </p:nvSpPr>
        <p:spPr>
          <a:xfrm>
            <a:off x="6167120" y="4700905"/>
            <a:ext cx="762000" cy="238760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3" name="圆角矩形 12"/>
          <p:cNvSpPr/>
          <p:nvPr>
            <p:custDataLst>
              <p:tags r:id="rId13"/>
            </p:custDataLst>
          </p:nvPr>
        </p:nvSpPr>
        <p:spPr>
          <a:xfrm>
            <a:off x="7470140" y="3276600"/>
            <a:ext cx="257175" cy="238760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4" name="圆角矩形 13"/>
          <p:cNvSpPr/>
          <p:nvPr>
            <p:custDataLst>
              <p:tags r:id="rId14"/>
            </p:custDataLst>
          </p:nvPr>
        </p:nvSpPr>
        <p:spPr>
          <a:xfrm>
            <a:off x="8724900" y="3273425"/>
            <a:ext cx="257175" cy="238760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5" name="圆角矩形 14"/>
          <p:cNvSpPr/>
          <p:nvPr>
            <p:custDataLst>
              <p:tags r:id="rId15"/>
            </p:custDataLst>
          </p:nvPr>
        </p:nvSpPr>
        <p:spPr>
          <a:xfrm>
            <a:off x="9876790" y="3314700"/>
            <a:ext cx="257175" cy="238760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6" name="圆角矩形 15"/>
          <p:cNvSpPr/>
          <p:nvPr>
            <p:custDataLst>
              <p:tags r:id="rId16"/>
            </p:custDataLst>
          </p:nvPr>
        </p:nvSpPr>
        <p:spPr>
          <a:xfrm>
            <a:off x="4545965" y="4615815"/>
            <a:ext cx="257175" cy="238760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9" name="圆角矩形 18"/>
          <p:cNvSpPr/>
          <p:nvPr>
            <p:custDataLst>
              <p:tags r:id="rId17"/>
            </p:custDataLst>
          </p:nvPr>
        </p:nvSpPr>
        <p:spPr>
          <a:xfrm>
            <a:off x="7412355" y="4700905"/>
            <a:ext cx="762000" cy="238760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0" name="圆角矩形 19"/>
          <p:cNvSpPr/>
          <p:nvPr>
            <p:custDataLst>
              <p:tags r:id="rId18"/>
            </p:custDataLst>
          </p:nvPr>
        </p:nvSpPr>
        <p:spPr>
          <a:xfrm>
            <a:off x="8657590" y="4700905"/>
            <a:ext cx="762000" cy="238760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1" name="圆角矩形 20"/>
          <p:cNvSpPr/>
          <p:nvPr>
            <p:custDataLst>
              <p:tags r:id="rId19"/>
            </p:custDataLst>
          </p:nvPr>
        </p:nvSpPr>
        <p:spPr>
          <a:xfrm>
            <a:off x="10008235" y="4711065"/>
            <a:ext cx="762000" cy="238760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3" name="圆角矩形 22"/>
          <p:cNvSpPr/>
          <p:nvPr>
            <p:custDataLst>
              <p:tags r:id="rId20"/>
            </p:custDataLst>
          </p:nvPr>
        </p:nvSpPr>
        <p:spPr>
          <a:xfrm>
            <a:off x="11148060" y="4700905"/>
            <a:ext cx="762000" cy="238760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4" name="圆角矩形 23"/>
          <p:cNvSpPr/>
          <p:nvPr>
            <p:custDataLst>
              <p:tags r:id="rId21"/>
            </p:custDataLst>
          </p:nvPr>
        </p:nvSpPr>
        <p:spPr>
          <a:xfrm>
            <a:off x="6421120" y="3530600"/>
            <a:ext cx="257175" cy="238760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5" name="圆角矩形 24"/>
          <p:cNvSpPr/>
          <p:nvPr>
            <p:custDataLst>
              <p:tags r:id="rId22"/>
            </p:custDataLst>
          </p:nvPr>
        </p:nvSpPr>
        <p:spPr>
          <a:xfrm>
            <a:off x="1301750" y="4627245"/>
            <a:ext cx="257175" cy="238760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9" name="圆角矩形 28"/>
          <p:cNvSpPr/>
          <p:nvPr>
            <p:custDataLst>
              <p:tags r:id="rId23"/>
            </p:custDataLst>
          </p:nvPr>
        </p:nvSpPr>
        <p:spPr>
          <a:xfrm>
            <a:off x="2953385" y="4591685"/>
            <a:ext cx="257175" cy="238760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</p:spTree>
    <p:custDataLst>
      <p:tags r:id="rId2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内容占位符 2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239348" y="922721"/>
            <a:ext cx="11486985" cy="4827204"/>
          </a:xfrm>
        </p:spPr>
        <p:txBody>
          <a:bodyPr>
            <a:normAutofit/>
          </a:bodyPr>
          <a:p>
            <a:r>
              <a:rPr lang="zh-CN" altLang="en-US" dirty="0"/>
              <a:t>研究内容</a:t>
            </a:r>
            <a:endParaRPr lang="en-US" altLang="zh-CN" dirty="0"/>
          </a:p>
          <a:p>
            <a:pPr lvl="1"/>
            <a:r>
              <a:rPr lang="zh-CN" altLang="en-US" sz="2200" dirty="0"/>
              <a:t>本章对自动驾驶领域四维时序数据的模型预训练展开研究</a:t>
            </a:r>
            <a:endParaRPr lang="zh-CN" altLang="en-US" sz="2200" dirty="0"/>
          </a:p>
          <a:p>
            <a:pPr lvl="1"/>
            <a:r>
              <a:rPr lang="zh-CN" altLang="en-US" sz="2200" dirty="0"/>
              <a:t>提出了基于世界模型的四维时序预训练方法</a:t>
            </a:r>
            <a:endParaRPr lang="en-US" altLang="zh-CN" sz="2200" dirty="0"/>
          </a:p>
          <a:p>
            <a:pPr lvl="1"/>
            <a:endParaRPr lang="en-US" altLang="zh-CN" dirty="0"/>
          </a:p>
          <a:p>
            <a:r>
              <a:rPr lang="zh-CN" altLang="en-US" dirty="0"/>
              <a:t>创新点与贡献</a:t>
            </a:r>
            <a:endParaRPr lang="en-US" altLang="zh-CN" dirty="0"/>
          </a:p>
          <a:p>
            <a:pPr lvl="1"/>
            <a:r>
              <a:rPr lang="zh-CN" altLang="en-US" sz="2200" dirty="0"/>
              <a:t>针对未来场景难以预测等问题，本章设计了</a:t>
            </a:r>
            <a:r>
              <a:rPr lang="zh-CN" sz="2200" dirty="0"/>
              <a:t>基于世界模型的辅助任务</a:t>
            </a:r>
            <a:endParaRPr lang="zh-CN" sz="2200" dirty="0"/>
          </a:p>
          <a:p>
            <a:pPr lvl="1"/>
            <a:r>
              <a:rPr lang="zh-CN" altLang="en-US" sz="2200" dirty="0"/>
              <a:t>在自动驾驶端到端大模型</a:t>
            </a: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UniAD</a:t>
            </a:r>
            <a:r>
              <a:rPr lang="zh-CN" altLang="en-US" sz="2200" dirty="0"/>
              <a:t>上实验表明，预训练模型提升三维目标检测、语义分割、运动预测、规划等下游任务性能，降低训练用的标注数据数量</a:t>
            </a:r>
            <a:endParaRPr lang="en-US" altLang="zh-CN" sz="2200" dirty="0"/>
          </a:p>
          <a:p>
            <a:pPr marL="768350" lvl="2" indent="0">
              <a:buNone/>
            </a:pPr>
            <a:endParaRPr lang="zh-CN" altLang="en-US" dirty="0"/>
          </a:p>
          <a:p>
            <a:pPr lvl="2"/>
            <a:endParaRPr lang="en-US" altLang="zh-CN" sz="1000" dirty="0"/>
          </a:p>
        </p:txBody>
      </p:sp>
      <p:sp>
        <p:nvSpPr>
          <p:cNvPr id="24" name="标题 2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39349" y="251670"/>
            <a:ext cx="9057051" cy="670762"/>
          </a:xfrm>
        </p:spPr>
        <p:txBody>
          <a:bodyPr>
            <a:normAutofit/>
          </a:bodyPr>
          <a:p>
            <a:r>
              <a:rPr lang="en-US" altLang="zh-CN" dirty="0"/>
              <a:t>5. </a:t>
            </a:r>
            <a:r>
              <a:rPr lang="zh-CN" altLang="en-US" dirty="0"/>
              <a:t>本章小结</a:t>
            </a:r>
            <a:endParaRPr lang="zh-CN" altLang="en-US" baseline="30000" dirty="0"/>
          </a:p>
        </p:txBody>
      </p:sp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8174355" y="635"/>
            <a:ext cx="3188335" cy="2413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b="1" dirty="0">
                <a:solidFill>
                  <a:schemeClr val="bg1"/>
                </a:solidFill>
                <a:sym typeface="+mn-ea"/>
              </a:rPr>
              <a:t>基于世界模型的四维时序预训练</a:t>
            </a:r>
            <a:endParaRPr lang="zh-CN" altLang="en-US" sz="1400" b="1" dirty="0">
              <a:solidFill>
                <a:schemeClr val="bg1"/>
              </a:solidFill>
              <a:sym typeface="+mn-ea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" y="2686677"/>
            <a:ext cx="4497572" cy="1144481"/>
          </a:xfrm>
          <a:prstGeom prst="rect">
            <a:avLst/>
          </a:prstGeom>
          <a:solidFill>
            <a:srgbClr val="9B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en-US" altLang="zh-CN" sz="2400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5165725" y="2891790"/>
            <a:ext cx="6731000" cy="1022985"/>
          </a:xfrm>
          <a:prstGeom prst="rect">
            <a:avLst/>
          </a:prstGeom>
          <a:noFill/>
        </p:spPr>
        <p:txBody>
          <a:bodyPr lIns="72000" rIns="72000" anchor="ctr" anchorCtr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4000" dirty="0">
                <a:solidFill>
                  <a:srgbClr val="9B0000"/>
                </a:solidFill>
              </a:rPr>
              <a:t>总结与展望</a:t>
            </a:r>
            <a:endParaRPr lang="zh-CN" altLang="en-US" sz="4000" dirty="0">
              <a:solidFill>
                <a:srgbClr val="9B0000"/>
              </a:solidFill>
            </a:endParaRPr>
          </a:p>
        </p:txBody>
      </p:sp>
      <p:sp>
        <p:nvSpPr>
          <p:cNvPr id="27" name="标题 3"/>
          <p:cNvSpPr txBox="1"/>
          <p:nvPr/>
        </p:nvSpPr>
        <p:spPr>
          <a:xfrm>
            <a:off x="5165976" y="2471312"/>
            <a:ext cx="2880000" cy="573810"/>
          </a:xfrm>
          <a:prstGeom prst="rect">
            <a:avLst/>
          </a:prstGeom>
          <a:noFill/>
        </p:spPr>
        <p:txBody>
          <a:bodyPr vert="horz" lIns="72000" tIns="45720" rIns="7200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altLang="zh-CN" sz="2400" dirty="0">
                <a:solidFill>
                  <a:srgbClr val="9B0000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rPr>
              <a:t>PART SIX</a:t>
            </a:r>
            <a:endParaRPr lang="zh-CN" altLang="en-US" sz="2400" dirty="0">
              <a:solidFill>
                <a:srgbClr val="9B0000"/>
              </a:solidFill>
              <a:latin typeface="思源黑体 Light" panose="020B0300000000000000" pitchFamily="34" charset="-122"/>
              <a:ea typeface="思源黑体 Light" panose="020B0300000000000000" pitchFamily="34" charset="-122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3143893" y="2842831"/>
            <a:ext cx="763053" cy="7630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半闭框 2"/>
          <p:cNvSpPr>
            <a:spLocks noChangeAspect="1"/>
          </p:cNvSpPr>
          <p:nvPr/>
        </p:nvSpPr>
        <p:spPr>
          <a:xfrm rot="8122297">
            <a:off x="3349439" y="3097616"/>
            <a:ext cx="253480" cy="253480"/>
          </a:xfrm>
          <a:prstGeom prst="halfFrame">
            <a:avLst>
              <a:gd name="adj1" fmla="val 12588"/>
              <a:gd name="adj2" fmla="val 13575"/>
            </a:avLst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257175" y="990600"/>
            <a:ext cx="11866880" cy="4671695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zh-CN" altLang="en-US" sz="2400" dirty="0">
                <a:sym typeface="+mn-ea"/>
              </a:rPr>
              <a:t>主要贡献</a:t>
            </a:r>
            <a:endParaRPr lang="zh-CN" altLang="en-US" sz="2400" dirty="0">
              <a:sym typeface="+mn-ea"/>
            </a:endParaRPr>
          </a:p>
          <a:p>
            <a:pPr lvl="1">
              <a:lnSpc>
                <a:spcPct val="150000"/>
              </a:lnSpc>
            </a:pPr>
            <a:r>
              <a:rPr lang="zh-CN" sz="2000" dirty="0"/>
              <a:t>针对</a:t>
            </a:r>
            <a:r>
              <a:rPr lang="zh-CN" sz="2000" b="1" dirty="0"/>
              <a:t>二维图像</a:t>
            </a:r>
            <a:r>
              <a:rPr lang="zh-CN" sz="2000" dirty="0"/>
              <a:t>缺少三维空间结构信息的问题，提出了基于</a:t>
            </a:r>
            <a:r>
              <a:rPr lang="zh-CN" sz="2000" b="1" dirty="0"/>
              <a:t>场景重建</a:t>
            </a:r>
            <a:r>
              <a:rPr lang="zh-CN" sz="2000" dirty="0"/>
              <a:t>的</a:t>
            </a:r>
            <a:r>
              <a:rPr lang="zh-CN" sz="2000" dirty="0"/>
              <a:t>二维图像预训练方法</a:t>
            </a:r>
            <a:endParaRPr lang="zh-CN" sz="2000" dirty="0"/>
          </a:p>
          <a:p>
            <a:pPr lvl="1">
              <a:lnSpc>
                <a:spcPct val="150000"/>
              </a:lnSpc>
            </a:pPr>
            <a:r>
              <a:rPr lang="zh-CN" sz="2000" dirty="0"/>
              <a:t>针对</a:t>
            </a:r>
            <a:r>
              <a:rPr lang="zh-CN" sz="2000" b="1" dirty="0"/>
              <a:t>三维激光雷达点云</a:t>
            </a:r>
            <a:r>
              <a:rPr lang="zh-CN" sz="2000" dirty="0"/>
              <a:t>分布稀疏的问题，提出了基于</a:t>
            </a:r>
            <a:r>
              <a:rPr lang="zh-CN" sz="2000" b="1" dirty="0"/>
              <a:t>占据掩码</a:t>
            </a:r>
            <a:r>
              <a:rPr lang="zh-CN" sz="2000" dirty="0"/>
              <a:t>的</a:t>
            </a:r>
            <a:r>
              <a:rPr lang="zh-CN" sz="2000" dirty="0"/>
              <a:t>三维点云预训练方法</a:t>
            </a:r>
            <a:endParaRPr lang="zh-CN" sz="2000" dirty="0"/>
          </a:p>
          <a:p>
            <a:pPr lvl="1">
              <a:lnSpc>
                <a:spcPct val="150000"/>
              </a:lnSpc>
            </a:pPr>
            <a:r>
              <a:rPr lang="zh-CN" sz="2000" dirty="0"/>
              <a:t>针对自动驾驶场景</a:t>
            </a:r>
            <a:r>
              <a:rPr lang="zh-CN" sz="2000" b="1" dirty="0"/>
              <a:t>四维时序</a:t>
            </a:r>
            <a:r>
              <a:rPr lang="zh-CN" sz="2000" dirty="0"/>
              <a:t>变化难以预测的问题，提出了基于</a:t>
            </a:r>
            <a:r>
              <a:rPr lang="zh-CN" sz="2000" b="1" dirty="0"/>
              <a:t>世界模型</a:t>
            </a:r>
            <a:r>
              <a:rPr lang="zh-CN" sz="2000" dirty="0"/>
              <a:t>的</a:t>
            </a:r>
            <a:r>
              <a:rPr lang="zh-CN" sz="2000" dirty="0"/>
              <a:t>四维时序预训练方法</a:t>
            </a:r>
            <a:endParaRPr lang="zh-CN" sz="200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39349" y="433626"/>
            <a:ext cx="11477730" cy="488805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6. </a:t>
            </a:r>
            <a:r>
              <a:rPr lang="zh-CN" altLang="en-US" dirty="0"/>
              <a:t>总结与展望</a:t>
            </a:r>
            <a:endParaRPr lang="zh-CN" baseline="30000" dirty="0"/>
          </a:p>
        </p:txBody>
      </p:sp>
      <p:sp>
        <p:nvSpPr>
          <p:cNvPr id="15" name="文本框 14"/>
          <p:cNvSpPr txBox="1"/>
          <p:nvPr>
            <p:custDataLst>
              <p:tags r:id="rId1"/>
            </p:custDataLst>
          </p:nvPr>
        </p:nvSpPr>
        <p:spPr>
          <a:xfrm>
            <a:off x="1108710" y="3475355"/>
            <a:ext cx="170053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/>
              <a:t>二维图像预训练</a:t>
            </a:r>
            <a:endParaRPr lang="zh-CN" altLang="en-US" sz="1600" b="1"/>
          </a:p>
        </p:txBody>
      </p:sp>
      <p:sp>
        <p:nvSpPr>
          <p:cNvPr id="16" name="文本框 15"/>
          <p:cNvSpPr txBox="1"/>
          <p:nvPr>
            <p:custDataLst>
              <p:tags r:id="rId2"/>
            </p:custDataLst>
          </p:nvPr>
        </p:nvSpPr>
        <p:spPr>
          <a:xfrm>
            <a:off x="5234305" y="3483610"/>
            <a:ext cx="229044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/>
              <a:t>三维点云预训练</a:t>
            </a:r>
            <a:endParaRPr lang="zh-CN" altLang="en-US" sz="1600" b="1"/>
          </a:p>
        </p:txBody>
      </p:sp>
      <p:sp>
        <p:nvSpPr>
          <p:cNvPr id="17" name="文本框 16"/>
          <p:cNvSpPr txBox="1"/>
          <p:nvPr>
            <p:custDataLst>
              <p:tags r:id="rId3"/>
            </p:custDataLst>
          </p:nvPr>
        </p:nvSpPr>
        <p:spPr>
          <a:xfrm>
            <a:off x="9143365" y="3483610"/>
            <a:ext cx="18719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/>
              <a:t>四维时序预训练</a:t>
            </a:r>
            <a:endParaRPr lang="zh-CN" altLang="en-US" sz="1600" b="1"/>
          </a:p>
        </p:txBody>
      </p:sp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11015345" y="0"/>
            <a:ext cx="1158240" cy="23495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400" b="1" dirty="0">
                <a:solidFill>
                  <a:schemeClr val="bg1"/>
                </a:solidFill>
              </a:rPr>
              <a:t>总结</a:t>
            </a:r>
            <a:endParaRPr lang="zh-CN" altLang="en-US" sz="1400" b="1" dirty="0">
              <a:solidFill>
                <a:schemeClr val="bg1"/>
              </a:solidFill>
            </a:endParaRPr>
          </a:p>
        </p:txBody>
      </p:sp>
      <p:pic>
        <p:nvPicPr>
          <p:cNvPr id="26" name="图片 25" descr="occupanc_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32130" y="3871595"/>
            <a:ext cx="3357245" cy="2304415"/>
          </a:xfrm>
          <a:prstGeom prst="rect">
            <a:avLst/>
          </a:prstGeom>
        </p:spPr>
      </p:pic>
      <p:pic>
        <p:nvPicPr>
          <p:cNvPr id="5" name="图片 4" descr="ad8589c6f9e14a95c91529f429cf3e5b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4185" y="3945255"/>
            <a:ext cx="3418205" cy="2230755"/>
          </a:xfrm>
          <a:prstGeom prst="rect">
            <a:avLst/>
          </a:prstGeom>
        </p:spPr>
      </p:pic>
      <p:pic>
        <p:nvPicPr>
          <p:cNvPr id="4" name="图片 3" descr="dem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74000" y="3944620"/>
            <a:ext cx="4088130" cy="2231390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257175" y="990600"/>
            <a:ext cx="11866880" cy="4451985"/>
          </a:xfrm>
        </p:spPr>
        <p:txBody>
          <a:bodyPr>
            <a:normAutofit lnSpcReduction="20000"/>
          </a:bodyPr>
          <a:lstStyle/>
          <a:p>
            <a:pPr algn="l">
              <a:lnSpc>
                <a:spcPct val="150000"/>
              </a:lnSpc>
            </a:pPr>
            <a:r>
              <a:rPr lang="zh-CN" altLang="en-US" sz="2400" dirty="0">
                <a:sym typeface="+mn-ea"/>
              </a:rPr>
              <a:t>研究展望</a:t>
            </a:r>
            <a:endParaRPr lang="zh-CN" altLang="en-US" sz="2400" dirty="0">
              <a:sym typeface="+mn-ea"/>
            </a:endParaRPr>
          </a:p>
          <a:p>
            <a:pPr lvl="1">
              <a:lnSpc>
                <a:spcPct val="150000"/>
              </a:lnSpc>
            </a:pPr>
            <a:r>
              <a:rPr lang="zh-CN" sz="2000" dirty="0">
                <a:sym typeface="+mn-ea"/>
              </a:rPr>
              <a:t>大规模自动驾驶预训练</a:t>
            </a:r>
            <a:endParaRPr lang="zh-CN" sz="2000" dirty="0">
              <a:sym typeface="+mn-ea"/>
            </a:endParaRP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sz="1800" dirty="0">
                <a:solidFill>
                  <a:schemeClr val="tx1"/>
                </a:solidFill>
                <a:sym typeface="+mn-ea"/>
              </a:rPr>
              <a:t>海量未标注数据进行大规模自动驾驶预训练，设计自动驾驶大模型网络</a:t>
            </a:r>
            <a:endParaRPr lang="zh-CN" sz="1800" dirty="0">
              <a:solidFill>
                <a:schemeClr val="tx1"/>
              </a:solidFill>
              <a:sym typeface="+mn-ea"/>
            </a:endParaRPr>
          </a:p>
          <a:p>
            <a:pPr lvl="1">
              <a:lnSpc>
                <a:spcPct val="150000"/>
              </a:lnSpc>
            </a:pPr>
            <a:r>
              <a:rPr lang="zh-CN" sz="2000" dirty="0"/>
              <a:t>基于场景重建的预训练数据生成</a:t>
            </a:r>
            <a:endParaRPr lang="zh-CN" sz="2000" dirty="0"/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NeRF和3D Gaussian Splatting等生成高度逼真</a:t>
            </a:r>
            <a:r>
              <a:rPr lang="zh-CN" sz="1800" dirty="0">
                <a:solidFill>
                  <a:schemeClr val="tx1"/>
                </a:solidFill>
              </a:rPr>
              <a:t>的三维场景，进行自监督预训练</a:t>
            </a:r>
            <a:endParaRPr lang="zh-CN" sz="1800" dirty="0">
              <a:solidFill>
                <a:schemeClr val="tx1"/>
              </a:solidFill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sz="2000" dirty="0">
                <a:solidFill>
                  <a:schemeClr val="tx1"/>
                </a:solidFill>
              </a:rPr>
              <a:t>具身感知的端到端自动驾驶大模型</a:t>
            </a:r>
            <a:endParaRPr lang="zh-CN" sz="2000" dirty="0">
              <a:solidFill>
                <a:schemeClr val="tx1"/>
              </a:solidFill>
            </a:endParaRP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sz="1800" dirty="0">
                <a:solidFill>
                  <a:schemeClr val="tx1"/>
                </a:solidFill>
              </a:rPr>
              <a:t>与现实世界交互，突破机器人领域的规模效应，构建自动驾驶基础大模型</a:t>
            </a:r>
            <a:endParaRPr lang="zh-CN" sz="1800" dirty="0">
              <a:solidFill>
                <a:schemeClr val="tx1"/>
              </a:solidFill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39349" y="433626"/>
            <a:ext cx="11477730" cy="488805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6. </a:t>
            </a:r>
            <a:r>
              <a:rPr lang="zh-CN" altLang="en-US" dirty="0"/>
              <a:t>总结与展望</a:t>
            </a:r>
            <a:endParaRPr lang="zh-CN" baseline="30000" dirty="0"/>
          </a:p>
        </p:txBody>
      </p:sp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11015345" y="0"/>
            <a:ext cx="1158240" cy="23495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400" b="1" dirty="0">
                <a:solidFill>
                  <a:schemeClr val="bg1"/>
                </a:solidFill>
              </a:rPr>
              <a:t>总结</a:t>
            </a:r>
            <a:endParaRPr lang="zh-CN" altLang="en-US" sz="1400" b="1" dirty="0">
              <a:solidFill>
                <a:schemeClr val="bg1"/>
              </a:solidFill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39395" y="508635"/>
            <a:ext cx="11421110" cy="670560"/>
          </a:xfrm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攻读博士期间取得的科研成果</a:t>
            </a:r>
            <a:b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zh-CN" altLang="en-US" sz="2000" b="0" dirty="0">
                <a:effectLst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发表一作论文</a:t>
            </a:r>
            <a:r>
              <a:rPr lang="en-US" altLang="zh-CN" sz="2000" b="0" dirty="0">
                <a:effectLst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5</a:t>
            </a:r>
            <a:r>
              <a:rPr lang="zh-CN" altLang="en-US" sz="2000" b="0" dirty="0">
                <a:effectLst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篇，包括</a:t>
            </a:r>
            <a:r>
              <a:rPr lang="en-US" altLang="zh-CN" sz="2000" b="0" dirty="0">
                <a:effectLst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CVPR</a:t>
            </a:r>
            <a:r>
              <a:rPr lang="zh-CN" altLang="en-US" sz="2000" b="0" dirty="0">
                <a:effectLst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、</a:t>
            </a:r>
            <a:r>
              <a:rPr lang="en-US" altLang="zh-CN" sz="2000" b="0" dirty="0">
                <a:effectLst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ICRA</a:t>
            </a:r>
            <a:r>
              <a:rPr lang="zh-CN" altLang="en-US" sz="2000" b="0" dirty="0">
                <a:effectLst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、</a:t>
            </a:r>
            <a:r>
              <a:rPr lang="en-US" altLang="zh-CN" sz="2000" b="0" dirty="0">
                <a:effectLst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RAL</a:t>
            </a:r>
            <a:r>
              <a:rPr lang="zh-CN" altLang="en-US" sz="2000" b="0" dirty="0">
                <a:effectLst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、</a:t>
            </a:r>
            <a:r>
              <a:rPr lang="en-US" altLang="zh-CN" sz="2000" b="0" dirty="0">
                <a:effectLst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TIV</a:t>
            </a:r>
            <a:r>
              <a:rPr lang="zh-CN" altLang="en-US" sz="2000" b="0" dirty="0">
                <a:effectLst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等顶级会议与期刊，</a:t>
            </a:r>
            <a:r>
              <a:rPr lang="en-US" altLang="zh-CN" sz="2000" b="0" dirty="0">
                <a:effectLst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Google Scholar Citation </a:t>
            </a:r>
            <a:r>
              <a:rPr lang="zh-CN" altLang="en-US" sz="2000" b="0" dirty="0">
                <a:effectLst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总计</a:t>
            </a:r>
            <a:r>
              <a:rPr lang="en-US" altLang="zh-CN" sz="2000" b="0" dirty="0">
                <a:effectLst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457</a:t>
            </a:r>
            <a:r>
              <a:rPr lang="zh-CN" altLang="en-US" sz="2000" b="0" dirty="0">
                <a:effectLst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次</a:t>
            </a:r>
            <a:endParaRPr lang="zh-CN" altLang="en-US" sz="2000" b="0" dirty="0">
              <a:effectLst/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3" name="内容占位符 1"/>
          <p:cNvSpPr txBox="1"/>
          <p:nvPr/>
        </p:nvSpPr>
        <p:spPr>
          <a:xfrm>
            <a:off x="-186690" y="1233170"/>
            <a:ext cx="12378690" cy="5290820"/>
          </a:xfrm>
          <a:prstGeom prst="rect">
            <a:avLst/>
          </a:prstGeom>
        </p:spPr>
        <p:txBody>
          <a:bodyPr vert="horz" lIns="54864" tIns="91440" rtlCol="0">
            <a:normAutofit lnSpcReduction="20000"/>
          </a:bodyPr>
          <a:lstStyle>
            <a:lvl1pPr marL="461645" marR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defRPr kumimoji="0"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125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8895" marR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9080" marR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kumimoji="0" lang="en-US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505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 panose="05020102010507070707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 panose="05020102010507070707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30095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390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anose="05020102010507070707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Aft>
                <a:spcPts val="900"/>
              </a:spcAft>
            </a:pP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1. </a:t>
            </a:r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Chen Min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, Dawei Zhao, Liang Xiao, Jian Zhao, Xinli Xu, Zheng Zhu, Lei Jin, Jianshu Li, Yulan Guo, Junliang Xing, Liping Jing, Yiming Nie, Bin Dai. DriveWorld: 4D Pre-trained Scene Understanding via World Models for Autonomous Driving[C]. IEEE/CVF Computer Vision and Pattern Recognition Conference (</a:t>
            </a:r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CVPR</a:t>
            </a:r>
            <a:r>
              <a:rPr lang="zh-CN" altLang="en-US" sz="16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发表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), 2024. (</a:t>
            </a:r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一作，CCF-A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) </a:t>
            </a:r>
            <a:endParaRPr lang="en-US" altLang="zh-CN" sz="160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  <a:p>
            <a:pPr lvl="1">
              <a:spcAft>
                <a:spcPts val="900"/>
              </a:spcAft>
            </a:pP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2. </a:t>
            </a:r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Chen Min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, Liang Xiao, Dawei Zhao, Yiming Nie, Bin Dai. Occupancy-MAE: Self-Supervised Pre-Training Large-Scale LiDAR Point Clouds With Masked Occupancy Autoencoders[J]. IEEE Transactions on Intelligent Vehicles (</a:t>
            </a:r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TIV</a:t>
            </a:r>
            <a:r>
              <a:rPr lang="zh-CN" altLang="en-US" sz="16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发表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), 2023. (</a:t>
            </a:r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一作，SCI-1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endParaRPr lang="en-US" altLang="zh-CN" sz="160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lvl="1">
              <a:spcAft>
                <a:spcPts val="900"/>
              </a:spcAft>
            </a:pP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3. </a:t>
            </a:r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Chen Min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, Liang Xiao, Dawei Zhao, Yiming Nie, Bin Dai. Multi-Camera Unified Pre-Training Via 3D Scene Reconstruction[J]. IEEE Robotics and Automation Letters (</a:t>
            </a:r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RAL</a:t>
            </a:r>
            <a:r>
              <a:rPr lang="zh-CN" altLang="en-US" sz="16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发表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), 2024. (</a:t>
            </a:r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一作，</a:t>
            </a:r>
            <a:r>
              <a:rPr lang="zh-CN" altLang="en-US" sz="16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机器人顶刊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)</a:t>
            </a:r>
            <a:endParaRPr lang="en-US" altLang="zh-CN" sz="1600" b="1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lvl="1">
              <a:spcAft>
                <a:spcPts val="900"/>
              </a:spcAft>
            </a:pP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4. </a:t>
            </a:r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Chen Min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, Weizhong Jiang, Dawei Zhao, Jiaolong Xu, Liang Xiao, Yiming Nie, Bin Dai. ORFD: A Dataset and Benchmark for Off-road Freespace Detection[C]. International Conference on Robotics and Automation (</a:t>
            </a:r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ICRA</a:t>
            </a:r>
            <a:r>
              <a:rPr lang="zh-CN" altLang="en-US" sz="16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发表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), 2022. (</a:t>
            </a:r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一作，CCF-B</a:t>
            </a:r>
            <a:r>
              <a:rPr lang="zh-CN" altLang="en-US" sz="16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，机器人顶会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endParaRPr lang="en-US" altLang="zh-CN" sz="160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lvl="1">
              <a:spcAft>
                <a:spcPts val="900"/>
              </a:spcAft>
            </a:pP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5. </a:t>
            </a:r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Chen Min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, Jiaolong Xu, Liang Xiao, Dawei Zhao, Yiming Nie, Bin Dai. Attentional Graph Neural Network for Parking-slot Detection[J]. IEEE Robotics and Automation Letters (</a:t>
            </a:r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RAL</a:t>
            </a:r>
            <a:r>
              <a:rPr lang="zh-CN" altLang="en-US" sz="16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发表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), 2021. (</a:t>
            </a:r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一作，</a:t>
            </a:r>
            <a:r>
              <a:rPr lang="zh-CN" altLang="en-US" sz="16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机器人顶刊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endParaRPr lang="en-US" altLang="zh-CN" sz="160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lvl="1">
              <a:spcAft>
                <a:spcPts val="900"/>
              </a:spcAft>
            </a:pPr>
            <a:r>
              <a:rPr lang="en-US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6. </a:t>
            </a:r>
            <a:r>
              <a:rPr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Zizhuang Wei, Qingtian Zhu, </a:t>
            </a:r>
            <a:r>
              <a:rPr sz="16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Chen Min</a:t>
            </a:r>
            <a:r>
              <a:rPr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, Yisong Chen, Guoping Wang. AA-RMVSNet: Adaptive Aggregation Recurrent Multi-view Stereo Network[C]. IEEE/CVF International Conference on Computer Vision (ICCV</a:t>
            </a:r>
            <a:r>
              <a:rPr lang="zh-CN" altLang="en-US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发表</a:t>
            </a:r>
            <a:r>
              <a:rPr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), 2021. (</a:t>
            </a:r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三作，</a:t>
            </a:r>
            <a:r>
              <a:rPr sz="16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CCF</a:t>
            </a:r>
            <a:r>
              <a:rPr lang="en-US" sz="16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</a:t>
            </a:r>
            <a:r>
              <a:rPr sz="16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A</a:t>
            </a:r>
            <a:r>
              <a:rPr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endParaRPr sz="160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lvl="1">
              <a:spcAft>
                <a:spcPts val="900"/>
              </a:spcAft>
            </a:pPr>
            <a:r>
              <a:rPr lang="en-US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7. </a:t>
            </a:r>
            <a:r>
              <a:rPr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Zizhuang Wei, Qingtian Zhu, </a:t>
            </a:r>
            <a:r>
              <a:rPr sz="16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Chen Min</a:t>
            </a:r>
            <a:r>
              <a:rPr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, Yisong Chen, Guoping Wang. Bidirectional Hybrid LSTM based Recurrent Neural Network for Multi-view Stereo[J]. IEEE Transactions on Visualization and Computer Graphics (TVCG</a:t>
            </a:r>
            <a:r>
              <a:rPr lang="zh-CN" altLang="en-US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发表</a:t>
            </a:r>
            <a:r>
              <a:rPr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), 2022. (</a:t>
            </a:r>
            <a:r>
              <a:rPr lang="en-US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三作，</a:t>
            </a:r>
            <a:r>
              <a:rPr sz="16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SCI-1, CCF</a:t>
            </a:r>
            <a:r>
              <a:rPr lang="en-US" sz="16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</a:t>
            </a:r>
            <a:r>
              <a:rPr sz="16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A</a:t>
            </a:r>
            <a:r>
              <a:rPr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endParaRPr sz="160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lvl="1">
              <a:spcAft>
                <a:spcPts val="900"/>
              </a:spcAft>
            </a:pPr>
            <a:r>
              <a:rPr lang="en-US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8. Zheng Zhu, Xiaofeng Wang, Wangbo Zhao, </a:t>
            </a:r>
            <a:r>
              <a:rPr sz="16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Chen Min</a:t>
            </a:r>
            <a:r>
              <a:rPr lang="en-US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, Nianchen Deng, Min Dou, Yuqi Wang, Botian Shi, Kai Wang, Chi Zhang, Yang You, Zhaoxiang Zhang, Dawei Zhao, Liang Xiao, Jian Zhao, Jiwen Lu, Guan Huang. Is Sora a World Simulator? A Comprehensive Survey on General World Models and Beyond [J]. IEEE Transactions on Pattern Analysis and Machine Intelligence (</a:t>
            </a:r>
            <a:r>
              <a:rPr lang="en-US" sz="16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TPAMI</a:t>
            </a:r>
            <a:r>
              <a:rPr lang="zh-CN" altLang="en-US" sz="16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在投</a:t>
            </a:r>
            <a:r>
              <a:rPr lang="en-US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).  </a:t>
            </a:r>
            <a:endParaRPr lang="zh-CN" altLang="en-US" sz="160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1015345" y="0"/>
            <a:ext cx="1158240" cy="23495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b="1" dirty="0">
                <a:solidFill>
                  <a:schemeClr val="bg1"/>
                </a:solidFill>
              </a:rPr>
              <a:t>总结</a:t>
            </a:r>
            <a:endParaRPr lang="zh-CN" altLang="en-US" sz="1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22860" y="0"/>
            <a:ext cx="750570" cy="25146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CN" altLang="en-US" sz="1400" b="1" dirty="0">
                <a:solidFill>
                  <a:schemeClr val="bg1"/>
                </a:solidFill>
              </a:rPr>
              <a:t>概述</a:t>
            </a:r>
            <a:endParaRPr lang="zh-CN" altLang="en-US" sz="1400" b="1" dirty="0">
              <a:solidFill>
                <a:schemeClr val="bg1"/>
              </a:solidFill>
            </a:endParaRPr>
          </a:p>
        </p:txBody>
      </p:sp>
      <p:sp>
        <p:nvSpPr>
          <p:cNvPr id="127" name="文本框 126"/>
          <p:cNvSpPr txBox="1"/>
          <p:nvPr>
            <p:custDataLst>
              <p:tags r:id="rId1"/>
            </p:custDataLst>
          </p:nvPr>
        </p:nvSpPr>
        <p:spPr>
          <a:xfrm>
            <a:off x="1150520" y="1151641"/>
            <a:ext cx="111176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defTabSz="457200"/>
            <a:r>
              <a:rPr lang="zh-CN" altLang="en-US" sz="2800" b="1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rPr>
              <a:t>难点</a:t>
            </a:r>
            <a:endParaRPr lang="zh-CN" altLang="en-US" sz="2800" b="1" dirty="0">
              <a:solidFill>
                <a:prstClr val="black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130" name="矩形: 剪去单角 129"/>
          <p:cNvSpPr/>
          <p:nvPr>
            <p:custDataLst>
              <p:tags r:id="rId2"/>
            </p:custDataLst>
          </p:nvPr>
        </p:nvSpPr>
        <p:spPr>
          <a:xfrm>
            <a:off x="535367" y="1798037"/>
            <a:ext cx="2342075" cy="868351"/>
          </a:xfrm>
          <a:prstGeom prst="snip1Rect">
            <a:avLst/>
          </a:prstGeom>
          <a:solidFill>
            <a:sysClr val="window" lastClr="FFFFFF"/>
          </a:solidFill>
          <a:ln w="28575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p>
            <a:pPr lvl="0" algn="ctr" defTabSz="457200">
              <a:buClrTx/>
              <a:buSzTx/>
              <a:buFontTx/>
              <a:defRPr/>
            </a:pPr>
            <a:r>
              <a:rPr lang="zh-CN" altLang="en-US" sz="2000" kern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sym typeface="+mn-ea"/>
              </a:rPr>
              <a:t>数据稀缺</a:t>
            </a:r>
            <a:r>
              <a:rPr lang="zh-CN" altLang="en-US" sz="2000" kern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sym typeface="+mn-ea"/>
              </a:rPr>
              <a:t>性</a:t>
            </a:r>
            <a:endParaRPr lang="zh-CN" altLang="en-US" sz="2000" kern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sym typeface="+mn-ea"/>
            </a:endParaRPr>
          </a:p>
        </p:txBody>
      </p:sp>
      <p:sp>
        <p:nvSpPr>
          <p:cNvPr id="131" name="椭圆 130"/>
          <p:cNvSpPr/>
          <p:nvPr>
            <p:custDataLst>
              <p:tags r:id="rId3"/>
            </p:custDataLst>
          </p:nvPr>
        </p:nvSpPr>
        <p:spPr>
          <a:xfrm>
            <a:off x="239349" y="2144775"/>
            <a:ext cx="174870" cy="174870"/>
          </a:xfrm>
          <a:prstGeom prst="ellipse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p>
            <a:pPr lvl="0" algn="ctr" defTabSz="45720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endParaRPr lang="zh-CN" altLang="en-US" b="1" kern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sym typeface="+mn-ea"/>
            </a:endParaRPr>
          </a:p>
        </p:txBody>
      </p:sp>
      <p:sp>
        <p:nvSpPr>
          <p:cNvPr id="222" name="矩形: 剪去单角 221"/>
          <p:cNvSpPr/>
          <p:nvPr>
            <p:custDataLst>
              <p:tags r:id="rId4"/>
            </p:custDataLst>
          </p:nvPr>
        </p:nvSpPr>
        <p:spPr>
          <a:xfrm>
            <a:off x="535367" y="2861216"/>
            <a:ext cx="2342075" cy="868351"/>
          </a:xfrm>
          <a:prstGeom prst="snip1Rect">
            <a:avLst/>
          </a:prstGeom>
          <a:solidFill>
            <a:sysClr val="window" lastClr="FFFFFF"/>
          </a:solidFill>
          <a:ln w="28575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p>
            <a:pPr lvl="0" algn="ctr" defTabSz="457200">
              <a:defRPr/>
            </a:pPr>
            <a:r>
              <a:rPr lang="zh-CN" altLang="en-US" sz="2000" kern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sym typeface="+mn-ea"/>
              </a:rPr>
              <a:t>多种传感器</a:t>
            </a:r>
            <a:endParaRPr lang="zh-CN" sz="2000" kern="0" dirty="0">
              <a:solidFill>
                <a:prstClr val="black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223" name="椭圆 222"/>
          <p:cNvSpPr/>
          <p:nvPr>
            <p:custDataLst>
              <p:tags r:id="rId5"/>
            </p:custDataLst>
          </p:nvPr>
        </p:nvSpPr>
        <p:spPr>
          <a:xfrm>
            <a:off x="239349" y="3262983"/>
            <a:ext cx="174870" cy="174870"/>
          </a:xfrm>
          <a:prstGeom prst="ellipse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4" name="矩形: 剪去单角 223"/>
          <p:cNvSpPr/>
          <p:nvPr>
            <p:custDataLst>
              <p:tags r:id="rId6"/>
            </p:custDataLst>
          </p:nvPr>
        </p:nvSpPr>
        <p:spPr>
          <a:xfrm>
            <a:off x="535367" y="3924395"/>
            <a:ext cx="2342075" cy="868351"/>
          </a:xfrm>
          <a:prstGeom prst="snip1Rect">
            <a:avLst/>
          </a:prstGeom>
          <a:solidFill>
            <a:sysClr val="window" lastClr="FFFFFF"/>
          </a:solidFill>
          <a:ln w="28575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p>
            <a:pPr lvl="0" algn="ctr" defTabSz="457200">
              <a:defRPr/>
            </a:pPr>
            <a:r>
              <a:rPr lang="zh-CN" altLang="en-US" sz="2000" kern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sym typeface="+mn-ea"/>
              </a:rPr>
              <a:t>四维时空理解</a:t>
            </a:r>
            <a:endParaRPr lang="zh-CN" altLang="en-US" sz="2000" kern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sym typeface="+mn-ea"/>
            </a:endParaRPr>
          </a:p>
        </p:txBody>
      </p:sp>
      <p:sp>
        <p:nvSpPr>
          <p:cNvPr id="225" name="椭圆 224"/>
          <p:cNvSpPr/>
          <p:nvPr>
            <p:custDataLst>
              <p:tags r:id="rId7"/>
            </p:custDataLst>
          </p:nvPr>
        </p:nvSpPr>
        <p:spPr>
          <a:xfrm>
            <a:off x="239349" y="4279200"/>
            <a:ext cx="174870" cy="174870"/>
          </a:xfrm>
          <a:prstGeom prst="ellipse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p>
            <a:pPr lvl="0" algn="ctr" defTabSz="45720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endParaRPr lang="zh-CN" altLang="en-US" b="1" kern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sym typeface="+mn-ea"/>
            </a:endParaRPr>
          </a:p>
        </p:txBody>
      </p:sp>
      <p:sp>
        <p:nvSpPr>
          <p:cNvPr id="226" name="矩形: 剪去单角 225"/>
          <p:cNvSpPr/>
          <p:nvPr/>
        </p:nvSpPr>
        <p:spPr>
          <a:xfrm>
            <a:off x="535367" y="4987574"/>
            <a:ext cx="2342075" cy="868351"/>
          </a:xfrm>
          <a:prstGeom prst="snip1Rect">
            <a:avLst/>
          </a:prstGeom>
          <a:solidFill>
            <a:sysClr val="window" lastClr="FFFFFF"/>
          </a:solidFill>
          <a:ln w="28575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p>
            <a:pPr lvl="0" algn="ctr" defTabSz="457200">
              <a:buClrTx/>
              <a:buSzTx/>
              <a:buFontTx/>
              <a:defRPr/>
            </a:pPr>
            <a:r>
              <a:rPr lang="zh-CN" altLang="en-US" sz="2000" kern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sym typeface="+mn-ea"/>
              </a:rPr>
              <a:t>任务特异性</a:t>
            </a:r>
            <a:endParaRPr lang="zh-CN" altLang="en-US" sz="2000" kern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sym typeface="+mn-ea"/>
            </a:endParaRPr>
          </a:p>
        </p:txBody>
      </p:sp>
      <p:sp>
        <p:nvSpPr>
          <p:cNvPr id="227" name="椭圆 226"/>
          <p:cNvSpPr/>
          <p:nvPr>
            <p:custDataLst>
              <p:tags r:id="rId8"/>
            </p:custDataLst>
          </p:nvPr>
        </p:nvSpPr>
        <p:spPr>
          <a:xfrm>
            <a:off x="239349" y="5334312"/>
            <a:ext cx="174870" cy="174870"/>
          </a:xfrm>
          <a:prstGeom prst="ellipse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p>
            <a:pPr lvl="0" algn="ctr" defTabSz="45720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endParaRPr lang="zh-CN" altLang="en-US" b="1" kern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sym typeface="+mn-ea"/>
            </a:endParaRPr>
          </a:p>
        </p:txBody>
      </p:sp>
      <p:sp>
        <p:nvSpPr>
          <p:cNvPr id="14" name="标题 13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239348" y="433626"/>
            <a:ext cx="11764809" cy="488805"/>
          </a:xfrm>
        </p:spPr>
        <p:txBody>
          <a:bodyPr>
            <a:normAutofit fontScale="90000"/>
          </a:bodyPr>
          <a:p>
            <a:r>
              <a:rPr lang="en-US" altLang="zh-CN" dirty="0"/>
              <a:t>1. </a:t>
            </a:r>
            <a:r>
              <a:rPr lang="zh-CN" altLang="en-US" dirty="0"/>
              <a:t>概述</a:t>
            </a:r>
            <a:r>
              <a:rPr lang="en-US" altLang="zh-CN" dirty="0"/>
              <a:t>-</a:t>
            </a:r>
            <a:r>
              <a:rPr lang="zh-CN" altLang="en-US" dirty="0"/>
              <a:t>面向自动驾驶的模型预训练研究</a:t>
            </a:r>
            <a:endParaRPr lang="zh-CN" altLang="en-US" dirty="0"/>
          </a:p>
        </p:txBody>
      </p:sp>
      <p:pic>
        <p:nvPicPr>
          <p:cNvPr id="8" name="图片 7" descr="v2-a38cbcdb177a8ee4367c1ea5d7cbf73c_720w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40015" y="1082040"/>
            <a:ext cx="4181475" cy="219583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220085" y="3828415"/>
            <a:ext cx="8867775" cy="2360295"/>
          </a:xfrm>
          <a:prstGeom prst="rect">
            <a:avLst/>
          </a:prstGeom>
        </p:spPr>
      </p:pic>
      <p:sp>
        <p:nvSpPr>
          <p:cNvPr id="15" name="文本框 14"/>
          <p:cNvSpPr txBox="1"/>
          <p:nvPr>
            <p:custDataLst>
              <p:tags r:id="rId13"/>
            </p:custDataLst>
          </p:nvPr>
        </p:nvSpPr>
        <p:spPr>
          <a:xfrm>
            <a:off x="4224020" y="3289935"/>
            <a:ext cx="24968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自动驾驶多种传感器</a:t>
            </a:r>
            <a:endParaRPr lang="zh-CN" altLang="en-US"/>
          </a:p>
        </p:txBody>
      </p:sp>
      <p:sp>
        <p:nvSpPr>
          <p:cNvPr id="4" name="文本框 3"/>
          <p:cNvSpPr txBox="1"/>
          <p:nvPr>
            <p:custDataLst>
              <p:tags r:id="rId14"/>
            </p:custDataLst>
          </p:nvPr>
        </p:nvSpPr>
        <p:spPr>
          <a:xfrm>
            <a:off x="9081770" y="3289935"/>
            <a:ext cx="16154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四维时空理解</a:t>
            </a:r>
            <a:endParaRPr lang="zh-CN" altLang="en-US"/>
          </a:p>
        </p:txBody>
      </p:sp>
      <p:sp>
        <p:nvSpPr>
          <p:cNvPr id="5" name="文本框 4"/>
          <p:cNvSpPr txBox="1"/>
          <p:nvPr>
            <p:custDataLst>
              <p:tags r:id="rId15"/>
            </p:custDataLst>
          </p:nvPr>
        </p:nvSpPr>
        <p:spPr>
          <a:xfrm>
            <a:off x="7085965" y="6105525"/>
            <a:ext cx="15144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任务特异性</a:t>
            </a:r>
            <a:endParaRPr lang="zh-CN" altLang="en-US"/>
          </a:p>
        </p:txBody>
      </p:sp>
      <p:pic>
        <p:nvPicPr>
          <p:cNvPr id="6" name="图片 5" descr="5248155041889897918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rcRect l="22863" t="13519" r="9634"/>
          <a:stretch>
            <a:fillRect/>
          </a:stretch>
        </p:blipFill>
        <p:spPr>
          <a:xfrm>
            <a:off x="3468370" y="1061085"/>
            <a:ext cx="4029710" cy="22104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711200" y="1755648"/>
            <a:ext cx="10769600" cy="1673352"/>
          </a:xfrm>
        </p:spPr>
        <p:txBody>
          <a:bodyPr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algn="ctr"/>
            <a:r>
              <a:rPr lang="zh-CN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谢谢！</a:t>
            </a:r>
            <a:endParaRPr lang="zh-CN" altLang="en-US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>
          <a:xfrm>
            <a:off x="509181" y="3097616"/>
            <a:ext cx="10769600" cy="1499616"/>
          </a:xfrm>
        </p:spPr>
        <p:txBody>
          <a:bodyPr>
            <a:normAutofit/>
          </a:bodyPr>
          <a:lstStyle/>
          <a:p>
            <a:pPr algn="ctr"/>
            <a:r>
              <a:rPr lang="zh-CN" altLang="en-US" sz="3200" dirty="0"/>
              <a:t>请各位老师指导和提问</a:t>
            </a:r>
            <a:endParaRPr lang="zh-CN" altLang="en-US" sz="32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22860" y="0"/>
            <a:ext cx="750570" cy="25146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CN" altLang="en-US" sz="1400" b="1" dirty="0">
                <a:solidFill>
                  <a:schemeClr val="bg1"/>
                </a:solidFill>
              </a:rPr>
              <a:t>概述</a:t>
            </a:r>
            <a:endParaRPr lang="zh-CN" altLang="en-US" sz="1400" b="1" dirty="0">
              <a:solidFill>
                <a:schemeClr val="bg1"/>
              </a:solidFill>
            </a:endParaRPr>
          </a:p>
        </p:txBody>
      </p:sp>
      <p:sp>
        <p:nvSpPr>
          <p:cNvPr id="14" name="标题 13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39348" y="433626"/>
            <a:ext cx="11764809" cy="488805"/>
          </a:xfrm>
        </p:spPr>
        <p:txBody>
          <a:bodyPr>
            <a:normAutofit fontScale="90000"/>
          </a:bodyPr>
          <a:p>
            <a:r>
              <a:rPr lang="en-US" altLang="zh-CN" dirty="0"/>
              <a:t>1. </a:t>
            </a:r>
            <a:r>
              <a:rPr lang="zh-CN" altLang="en-US" dirty="0"/>
              <a:t>概述</a:t>
            </a:r>
            <a:r>
              <a:rPr lang="en-US" altLang="zh-CN" dirty="0"/>
              <a:t>-</a:t>
            </a:r>
            <a:r>
              <a:rPr lang="zh-CN" altLang="en-US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微软雅黑" panose="020B0503020204020204" charset="-122"/>
                <a:cs typeface="+mn-cs"/>
                <a:sym typeface="+mn-ea"/>
              </a:rPr>
              <a:t>研究框架设计</a:t>
            </a:r>
            <a:endParaRPr lang="en-US" altLang="zh-CN" dirty="0"/>
          </a:p>
        </p:txBody>
      </p:sp>
      <p:pic>
        <p:nvPicPr>
          <p:cNvPr id="20" name="图片 1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343660" y="986155"/>
            <a:ext cx="9558020" cy="52997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" y="2686677"/>
            <a:ext cx="4497572" cy="1144481"/>
          </a:xfrm>
          <a:prstGeom prst="rect">
            <a:avLst/>
          </a:prstGeom>
          <a:solidFill>
            <a:srgbClr val="9B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en-US" altLang="zh-CN" sz="2400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4605655" y="2891790"/>
            <a:ext cx="7291070" cy="1022985"/>
          </a:xfrm>
          <a:prstGeom prst="rect">
            <a:avLst/>
          </a:prstGeom>
          <a:noFill/>
        </p:spPr>
        <p:txBody>
          <a:bodyPr lIns="72000" rIns="72000" anchor="ctr" anchorCtr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4000" dirty="0">
                <a:solidFill>
                  <a:srgbClr val="9B0000"/>
                </a:solidFill>
              </a:rPr>
              <a:t>研究现状调研</a:t>
            </a:r>
            <a:endParaRPr lang="en-US" altLang="zh-CN" sz="4000" dirty="0">
              <a:solidFill>
                <a:srgbClr val="9B0000"/>
              </a:solidFill>
            </a:endParaRPr>
          </a:p>
        </p:txBody>
      </p:sp>
      <p:sp>
        <p:nvSpPr>
          <p:cNvPr id="27" name="标题 3"/>
          <p:cNvSpPr txBox="1"/>
          <p:nvPr/>
        </p:nvSpPr>
        <p:spPr>
          <a:xfrm>
            <a:off x="5165976" y="2471312"/>
            <a:ext cx="2880000" cy="573810"/>
          </a:xfrm>
          <a:prstGeom prst="rect">
            <a:avLst/>
          </a:prstGeom>
          <a:noFill/>
        </p:spPr>
        <p:txBody>
          <a:bodyPr vert="horz" lIns="72000" tIns="45720" rIns="7200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altLang="zh-CN" sz="2400" dirty="0">
                <a:solidFill>
                  <a:srgbClr val="9B0000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rPr>
              <a:t>PART TWO</a:t>
            </a:r>
            <a:endParaRPr lang="zh-CN" altLang="en-US" sz="2400" dirty="0">
              <a:solidFill>
                <a:srgbClr val="9B0000"/>
              </a:solidFill>
              <a:latin typeface="思源黑体 Light" panose="020B0300000000000000" pitchFamily="34" charset="-122"/>
              <a:ea typeface="思源黑体 Light" panose="020B0300000000000000" pitchFamily="34" charset="-122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3143893" y="2842831"/>
            <a:ext cx="763053" cy="763053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半闭框 2"/>
          <p:cNvSpPr>
            <a:spLocks noChangeAspect="1"/>
          </p:cNvSpPr>
          <p:nvPr/>
        </p:nvSpPr>
        <p:spPr>
          <a:xfrm rot="8122297">
            <a:off x="3349439" y="3097616"/>
            <a:ext cx="253480" cy="253480"/>
          </a:xfrm>
          <a:prstGeom prst="halfFrame">
            <a:avLst>
              <a:gd name="adj1" fmla="val 12588"/>
              <a:gd name="adj2" fmla="val 13575"/>
            </a:avLst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239349" y="919639"/>
            <a:ext cx="11617291" cy="5142706"/>
          </a:xfrm>
        </p:spPr>
        <p:txBody>
          <a:bodyPr>
            <a:normAutofit/>
          </a:bodyPr>
          <a:p>
            <a:r>
              <a:rPr lang="zh-CN" altLang="en-US" sz="1800" dirty="0"/>
              <a:t>深度学习进入大规模数据预训练，小规模数据微调的范式，如大语言模型</a:t>
            </a:r>
            <a:r>
              <a:rPr lang="en-US" altLang="zh-CN" sz="1800" dirty="0">
                <a:sym typeface="+mn-ea"/>
              </a:rPr>
              <a:t>ChatGPT</a:t>
            </a:r>
            <a:endParaRPr lang="en-US" altLang="zh-CN" sz="1800" dirty="0">
              <a:sym typeface="+mn-ea"/>
            </a:endParaRPr>
          </a:p>
          <a:p>
            <a:r>
              <a:rPr lang="zh-CN" altLang="en-US" sz="1800" dirty="0"/>
              <a:t>人类进入大模型时代</a:t>
            </a:r>
            <a:endParaRPr lang="zh-CN" altLang="en-US" sz="1800" dirty="0"/>
          </a:p>
        </p:txBody>
      </p:sp>
      <p:sp>
        <p:nvSpPr>
          <p:cNvPr id="32" name="矩形 31"/>
          <p:cNvSpPr/>
          <p:nvPr/>
        </p:nvSpPr>
        <p:spPr>
          <a:xfrm>
            <a:off x="784860" y="0"/>
            <a:ext cx="1457960" cy="25146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CN" altLang="en-US" sz="1400" b="1" dirty="0">
                <a:solidFill>
                  <a:schemeClr val="bg1"/>
                </a:solidFill>
              </a:rPr>
              <a:t>研究现状调研</a:t>
            </a:r>
            <a:endParaRPr lang="zh-CN" altLang="en-US" sz="1400" b="1" dirty="0">
              <a:solidFill>
                <a:schemeClr val="bg1"/>
              </a:solidFill>
            </a:endParaRPr>
          </a:p>
        </p:txBody>
      </p:sp>
      <p:sp>
        <p:nvSpPr>
          <p:cNvPr id="14" name="标题 1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39348" y="433626"/>
            <a:ext cx="11764809" cy="488805"/>
          </a:xfrm>
        </p:spPr>
        <p:txBody>
          <a:bodyPr>
            <a:normAutofit fontScale="90000"/>
          </a:bodyPr>
          <a:p>
            <a:r>
              <a:rPr lang="en-US" altLang="zh-CN" dirty="0"/>
              <a:t>2. </a:t>
            </a:r>
            <a:r>
              <a:rPr lang="zh-CN" dirty="0"/>
              <a:t>研究现状</a:t>
            </a:r>
            <a:r>
              <a:rPr lang="en-US" altLang="zh-CN" dirty="0"/>
              <a:t>-</a:t>
            </a:r>
            <a:r>
              <a:rPr lang="zh-CN" altLang="en-US" dirty="0"/>
              <a:t>深度学习技术发展</a:t>
            </a:r>
            <a:endParaRPr lang="zh-CN" altLang="en-US" dirty="0"/>
          </a:p>
        </p:txBody>
      </p:sp>
      <p:pic>
        <p:nvPicPr>
          <p:cNvPr id="3" name="图片 2" descr="5b92c08206fd46a59b30f5f81c5acd6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13610"/>
            <a:ext cx="12192000" cy="37877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784860" y="0"/>
            <a:ext cx="1457960" cy="25146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CN" altLang="en-US" sz="1400" b="1" dirty="0">
                <a:solidFill>
                  <a:schemeClr val="bg1"/>
                </a:solidFill>
              </a:rPr>
              <a:t>研究现状调研</a:t>
            </a:r>
            <a:endParaRPr lang="zh-CN" altLang="en-US" sz="1400" b="1" dirty="0">
              <a:solidFill>
                <a:schemeClr val="bg1"/>
              </a:solidFill>
            </a:endParaRPr>
          </a:p>
        </p:txBody>
      </p:sp>
      <p:sp>
        <p:nvSpPr>
          <p:cNvPr id="14" name="标题 13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39348" y="433626"/>
            <a:ext cx="11764809" cy="488805"/>
          </a:xfrm>
        </p:spPr>
        <p:txBody>
          <a:bodyPr>
            <a:normAutofit fontScale="90000"/>
          </a:bodyPr>
          <a:p>
            <a:r>
              <a:rPr lang="en-US" altLang="zh-CN" dirty="0"/>
              <a:t>2. </a:t>
            </a:r>
            <a:r>
              <a:rPr lang="zh-CN" dirty="0"/>
              <a:t>研究现状</a:t>
            </a:r>
            <a:r>
              <a:rPr lang="en-US" altLang="zh-CN" dirty="0"/>
              <a:t>-</a:t>
            </a:r>
            <a:r>
              <a:rPr lang="zh-CN" altLang="en-US" dirty="0"/>
              <a:t>文本预训练模型</a:t>
            </a:r>
            <a:endParaRPr lang="zh-CN" altLang="en-US" dirty="0"/>
          </a:p>
        </p:txBody>
      </p:sp>
      <p:pic>
        <p:nvPicPr>
          <p:cNvPr id="4" name="图片 3" descr="llm_sur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2730" y="1837690"/>
            <a:ext cx="5182870" cy="405384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423670" y="1804670"/>
            <a:ext cx="2897505" cy="4086860"/>
          </a:xfrm>
          <a:prstGeom prst="rect">
            <a:avLst/>
          </a:prstGeom>
        </p:spPr>
      </p:pic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1824355" y="5955030"/>
            <a:ext cx="249682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Transformer</a:t>
            </a:r>
            <a:r>
              <a:rPr lang="zh-CN" altLang="en-US" sz="16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架构</a:t>
            </a:r>
            <a:endParaRPr lang="zh-CN" altLang="en-US" sz="160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7519670" y="5955030"/>
            <a:ext cx="249682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/>
              <a:t>大语言模型</a:t>
            </a:r>
            <a:endParaRPr lang="zh-CN" sz="1600"/>
          </a:p>
        </p:txBody>
      </p:sp>
      <p:sp>
        <p:nvSpPr>
          <p:cNvPr id="9" name="内容占位符 8"/>
          <p:cNvSpPr>
            <a:spLocks noGrp="1"/>
          </p:cNvSpPr>
          <p:nvPr>
            <p:ph idx="1"/>
            <p:custDataLst>
              <p:tags r:id="rId7"/>
            </p:custDataLst>
          </p:nvPr>
        </p:nvSpPr>
        <p:spPr>
          <a:xfrm>
            <a:off x="239349" y="919639"/>
            <a:ext cx="11617291" cy="5142706"/>
          </a:xfrm>
        </p:spPr>
        <p:txBody>
          <a:bodyPr>
            <a:normAutofit/>
          </a:bodyPr>
          <a:p>
            <a:r>
              <a:rPr lang="en-US" sz="1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2017</a:t>
            </a:r>
            <a:r>
              <a:rPr lang="zh-CN" altLang="en-US" sz="1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年</a:t>
            </a:r>
            <a:r>
              <a:rPr lang="en-US" sz="1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Transformer</a:t>
            </a:r>
            <a:r>
              <a:rPr lang="zh-CN" altLang="en-US" sz="1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结构提出，</a:t>
            </a:r>
            <a:r>
              <a:rPr lang="en-US" altLang="zh-CN" sz="1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BERT</a:t>
            </a:r>
            <a:r>
              <a:rPr lang="zh-CN" altLang="en-US" sz="1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、</a:t>
            </a:r>
            <a:r>
              <a:rPr lang="en-US" altLang="zh-CN" sz="1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GPT</a:t>
            </a:r>
            <a:r>
              <a:rPr lang="zh-CN" altLang="en-US" sz="1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系列开始，人类进入大语言模型时代</a:t>
            </a:r>
            <a:endParaRPr lang="zh-CN" altLang="en-US" sz="180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r>
              <a:rPr lang="zh-CN" altLang="en-US" sz="1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大规模语料自监督预训练构建基础模型，下游任务数据微调</a:t>
            </a:r>
            <a:endParaRPr lang="zh-CN" altLang="en-US" sz="180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内容占位符 8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239349" y="919639"/>
            <a:ext cx="11617291" cy="5142706"/>
          </a:xfrm>
        </p:spPr>
        <p:txBody>
          <a:bodyPr>
            <a:normAutofit/>
          </a:bodyPr>
          <a:p>
            <a:r>
              <a:rPr lang="zh-CN" sz="1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早期图像以在</a:t>
            </a:r>
            <a:r>
              <a:rPr lang="en-US" altLang="zh-CN" sz="1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ImageNet</a:t>
            </a:r>
            <a:r>
              <a:rPr lang="zh-CN" altLang="en-US" sz="1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上有监督预训练的模型为主</a:t>
            </a:r>
            <a:endParaRPr lang="zh-CN" altLang="en-US" sz="180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r>
              <a:rPr lang="zh-CN" altLang="en-US" sz="1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受大语言基础模型成功的启发，图像开启自监督预训练模型研究</a:t>
            </a:r>
            <a:endParaRPr lang="zh-CN" altLang="en-US" sz="180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784860" y="0"/>
            <a:ext cx="1457960" cy="25146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CN" altLang="en-US" sz="1400" b="1" dirty="0">
                <a:solidFill>
                  <a:schemeClr val="bg1"/>
                </a:solidFill>
              </a:rPr>
              <a:t>研究现状调研</a:t>
            </a:r>
            <a:endParaRPr lang="zh-CN" altLang="en-US" sz="1400" b="1" dirty="0">
              <a:solidFill>
                <a:schemeClr val="bg1"/>
              </a:solidFill>
            </a:endParaRPr>
          </a:p>
        </p:txBody>
      </p:sp>
      <p:sp>
        <p:nvSpPr>
          <p:cNvPr id="14" name="标题 1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39348" y="433626"/>
            <a:ext cx="11764809" cy="488805"/>
          </a:xfrm>
        </p:spPr>
        <p:txBody>
          <a:bodyPr>
            <a:normAutofit fontScale="90000"/>
          </a:bodyPr>
          <a:p>
            <a:r>
              <a:rPr lang="en-US" altLang="zh-CN" dirty="0"/>
              <a:t>2. </a:t>
            </a:r>
            <a:r>
              <a:rPr lang="zh-CN" dirty="0"/>
              <a:t>研究现状</a:t>
            </a:r>
            <a:r>
              <a:rPr lang="en-US" altLang="zh-CN" dirty="0"/>
              <a:t>-</a:t>
            </a:r>
            <a:r>
              <a:rPr lang="zh-CN" altLang="en-US" dirty="0"/>
              <a:t>图像预训练模型</a:t>
            </a:r>
            <a:endParaRPr lang="zh-CN" altLang="en-US" dirty="0"/>
          </a:p>
        </p:txBody>
      </p:sp>
      <p:pic>
        <p:nvPicPr>
          <p:cNvPr id="3" name="图片 2" descr="mae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431280" y="3918585"/>
            <a:ext cx="3792855" cy="2127250"/>
          </a:xfrm>
          <a:prstGeom prst="rect">
            <a:avLst/>
          </a:prstGeom>
        </p:spPr>
      </p:pic>
      <p:pic>
        <p:nvPicPr>
          <p:cNvPr id="2" name="图片 1" descr="byol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8240" y="4105910"/>
            <a:ext cx="4388485" cy="1939925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1812290" y="6045835"/>
            <a:ext cx="292862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/>
              <a:t>基于对比学习的图像预训练</a:t>
            </a:r>
            <a:endParaRPr lang="zh-CN" sz="1600"/>
          </a:p>
        </p:txBody>
      </p:sp>
      <p:sp>
        <p:nvSpPr>
          <p:cNvPr id="5" name="文本框 4"/>
          <p:cNvSpPr txBox="1"/>
          <p:nvPr>
            <p:custDataLst>
              <p:tags r:id="rId7"/>
            </p:custDataLst>
          </p:nvPr>
        </p:nvSpPr>
        <p:spPr>
          <a:xfrm>
            <a:off x="7178675" y="6045835"/>
            <a:ext cx="292862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基于</a:t>
            </a:r>
            <a:r>
              <a:rPr lang="en-US" altLang="zh-CN" sz="16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MAE</a:t>
            </a:r>
            <a:r>
              <a:rPr lang="zh-CN" sz="16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的图像预训练</a:t>
            </a:r>
            <a:endParaRPr lang="zh-CN" sz="160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 descr="批注 2024-04-04 2140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2050" y="1868170"/>
            <a:ext cx="7120255" cy="212217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9"/>
            </p:custDataLst>
          </p:nvPr>
        </p:nvSpPr>
        <p:spPr>
          <a:xfrm>
            <a:off x="9455150" y="2592070"/>
            <a:ext cx="272351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6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ImageNet</a:t>
            </a:r>
            <a:r>
              <a:rPr lang="zh-CN" altLang="en-US" sz="16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上有监督</a:t>
            </a:r>
            <a:r>
              <a:rPr lang="zh-CN" sz="16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预训练</a:t>
            </a:r>
            <a:endParaRPr lang="zh-CN" sz="160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9" descr="imagenet_banner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9395" y="2344420"/>
            <a:ext cx="2158365" cy="863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ISLIDE.ICON" val="#40786;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ISLIDE.ICON" val="#40786;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ISLIDE.ICON" val="#40786;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ISLIDE.ICON" val="#40786;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ISLIDE.ICON" val="#40786;"/>
</p:tagLst>
</file>

<file path=ppt/tags/tag17.xml><?xml version="1.0" encoding="utf-8"?>
<p:tagLst xmlns:p="http://schemas.openxmlformats.org/presentationml/2006/main">
  <p:tag name="KSO_WM_BEAUTIFY_FLAG" val="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ISLIDE.ICON" val="#40786;"/>
</p:tagLst>
</file>

<file path=ppt/tags/tag18.xml><?xml version="1.0" encoding="utf-8"?>
<p:tagLst xmlns:p="http://schemas.openxmlformats.org/presentationml/2006/main">
  <p:tag name="KSO_WM_BEAUTIFY_FLAG" val="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BEAUTIFY_FLAG" val=""/>
</p:tagLst>
</file>

<file path=ppt/tags/tag182.xml><?xml version="1.0" encoding="utf-8"?>
<p:tagLst xmlns:p="http://schemas.openxmlformats.org/presentationml/2006/main">
  <p:tag name="KSO_WM_BEAUTIFY_FLAG" val=""/>
</p:tagLst>
</file>

<file path=ppt/tags/tag183.xml><?xml version="1.0" encoding="utf-8"?>
<p:tagLst xmlns:p="http://schemas.openxmlformats.org/presentationml/2006/main">
  <p:tag name="ISLIDE.ICON" val="#40786;"/>
</p:tagLst>
</file>

<file path=ppt/tags/tag184.xml><?xml version="1.0" encoding="utf-8"?>
<p:tagLst xmlns:p="http://schemas.openxmlformats.org/presentationml/2006/main">
  <p:tag name="KSO_WM_BEAUTIFY_FLAG" val=""/>
</p:tagLst>
</file>

<file path=ppt/tags/tag185.xml><?xml version="1.0" encoding="utf-8"?>
<p:tagLst xmlns:p="http://schemas.openxmlformats.org/presentationml/2006/main">
  <p:tag name="KSO_WM_BEAUTIFY_FLAG" val=""/>
</p:tagLst>
</file>

<file path=ppt/tags/tag186.xml><?xml version="1.0" encoding="utf-8"?>
<p:tagLst xmlns:p="http://schemas.openxmlformats.org/presentationml/2006/main">
  <p:tag name="KSO_WM_BEAUTIFY_FLAG" val=""/>
</p:tagLst>
</file>

<file path=ppt/tags/tag187.xml><?xml version="1.0" encoding="utf-8"?>
<p:tagLst xmlns:p="http://schemas.openxmlformats.org/presentationml/2006/main">
  <p:tag name="KSO_WM_BEAUTIFY_FLAG" val=""/>
</p:tagLst>
</file>

<file path=ppt/tags/tag188.xml><?xml version="1.0" encoding="utf-8"?>
<p:tagLst xmlns:p="http://schemas.openxmlformats.org/presentationml/2006/main">
  <p:tag name="KSO_WM_BEAUTIFY_FLAG" val=""/>
</p:tagLst>
</file>

<file path=ppt/tags/tag189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190.xml><?xml version="1.0" encoding="utf-8"?>
<p:tagLst xmlns:p="http://schemas.openxmlformats.org/presentationml/2006/main">
  <p:tag name="KSO_WM_BEAUTIFY_FLAG" val=""/>
</p:tagLst>
</file>

<file path=ppt/tags/tag191.xml><?xml version="1.0" encoding="utf-8"?>
<p:tagLst xmlns:p="http://schemas.openxmlformats.org/presentationml/2006/main">
  <p:tag name="KSO_WM_BEAUTIFY_FLAG" val=""/>
</p:tagLst>
</file>

<file path=ppt/tags/tag192.xml><?xml version="1.0" encoding="utf-8"?>
<p:tagLst xmlns:p="http://schemas.openxmlformats.org/presentationml/2006/main">
  <p:tag name="KSO_WM_BEAUTIFY_FLAG" val="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BEAUTIFY_FLAG" val=""/>
</p:tagLst>
</file>

<file path=ppt/tags/tag196.xml><?xml version="1.0" encoding="utf-8"?>
<p:tagLst xmlns:p="http://schemas.openxmlformats.org/presentationml/2006/main">
  <p:tag name="ISLIDE.ICON" val="#40786;"/>
</p:tagLst>
</file>

<file path=ppt/tags/tag197.xml><?xml version="1.0" encoding="utf-8"?>
<p:tagLst xmlns:p="http://schemas.openxmlformats.org/presentationml/2006/main">
  <p:tag name="KSO_WM_BEAUTIFY_FLAG" val=""/>
</p:tagLst>
</file>

<file path=ppt/tags/tag198.xml><?xml version="1.0" encoding="utf-8"?>
<p:tagLst xmlns:p="http://schemas.openxmlformats.org/presentationml/2006/main">
  <p:tag name="KSO_WM_BEAUTIFY_FLAG" val=""/>
</p:tagLst>
</file>

<file path=ppt/tags/tag19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00.xml><?xml version="1.0" encoding="utf-8"?>
<p:tagLst xmlns:p="http://schemas.openxmlformats.org/presentationml/2006/main">
  <p:tag name="KSO_WM_BEAUTIFY_FLAG" val=""/>
</p:tagLst>
</file>

<file path=ppt/tags/tag201.xml><?xml version="1.0" encoding="utf-8"?>
<p:tagLst xmlns:p="http://schemas.openxmlformats.org/presentationml/2006/main">
  <p:tag name="KSO_WM_BEAUTIFY_FLAG" val=""/>
</p:tagLst>
</file>

<file path=ppt/tags/tag202.xml><?xml version="1.0" encoding="utf-8"?>
<p:tagLst xmlns:p="http://schemas.openxmlformats.org/presentationml/2006/main">
  <p:tag name="KSO_WM_BEAUTIFY_FLAG" val=""/>
</p:tagLst>
</file>

<file path=ppt/tags/tag203.xml><?xml version="1.0" encoding="utf-8"?>
<p:tagLst xmlns:p="http://schemas.openxmlformats.org/presentationml/2006/main">
  <p:tag name="KSO_WM_BEAUTIFY_FLAG" val=""/>
</p:tagLst>
</file>

<file path=ppt/tags/tag204.xml><?xml version="1.0" encoding="utf-8"?>
<p:tagLst xmlns:p="http://schemas.openxmlformats.org/presentationml/2006/main">
  <p:tag name="KSO_WM_BEAUTIFY_FLAG" val="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KSO_WM_BEAUTIFY_FLAG" val=""/>
</p:tagLst>
</file>

<file path=ppt/tags/tag207.xml><?xml version="1.0" encoding="utf-8"?>
<p:tagLst xmlns:p="http://schemas.openxmlformats.org/presentationml/2006/main">
  <p:tag name="ISLIDE.ICON" val="#40786;"/>
</p:tagLst>
</file>

<file path=ppt/tags/tag208.xml><?xml version="1.0" encoding="utf-8"?>
<p:tagLst xmlns:p="http://schemas.openxmlformats.org/presentationml/2006/main">
  <p:tag name="KSO_WM_BEAUTIFY_FLAG" val=""/>
</p:tagLst>
</file>

<file path=ppt/tags/tag209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10.xml><?xml version="1.0" encoding="utf-8"?>
<p:tagLst xmlns:p="http://schemas.openxmlformats.org/presentationml/2006/main">
  <p:tag name="KSO_WM_BEAUTIFY_FLAG" val=""/>
</p:tagLst>
</file>

<file path=ppt/tags/tag211.xml><?xml version="1.0" encoding="utf-8"?>
<p:tagLst xmlns:p="http://schemas.openxmlformats.org/presentationml/2006/main">
  <p:tag name="KSO_WM_BEAUTIFY_FLAG" val=""/>
</p:tagLst>
</file>

<file path=ppt/tags/tag212.xml><?xml version="1.0" encoding="utf-8"?>
<p:tagLst xmlns:p="http://schemas.openxmlformats.org/presentationml/2006/main">
  <p:tag name="KSO_WM_BEAUTIFY_FLAG" val=""/>
</p:tagLst>
</file>

<file path=ppt/tags/tag213.xml><?xml version="1.0" encoding="utf-8"?>
<p:tagLst xmlns:p="http://schemas.openxmlformats.org/presentationml/2006/main">
  <p:tag name="KSO_WM_BEAUTIFY_FLAG" val=""/>
</p:tagLst>
</file>

<file path=ppt/tags/tag214.xml><?xml version="1.0" encoding="utf-8"?>
<p:tagLst xmlns:p="http://schemas.openxmlformats.org/presentationml/2006/main">
  <p:tag name="KSO_WM_BEAUTIFY_FLAG" val=""/>
</p:tagLst>
</file>

<file path=ppt/tags/tag215.xml><?xml version="1.0" encoding="utf-8"?>
<p:tagLst xmlns:p="http://schemas.openxmlformats.org/presentationml/2006/main">
  <p:tag name="KSO_WM_BEAUTIFY_FLAG" val=""/>
</p:tagLst>
</file>

<file path=ppt/tags/tag216.xml><?xml version="1.0" encoding="utf-8"?>
<p:tagLst xmlns:p="http://schemas.openxmlformats.org/presentationml/2006/main">
  <p:tag name="KSO_WM_BEAUTIFY_FLAG" val=""/>
</p:tagLst>
</file>

<file path=ppt/tags/tag217.xml><?xml version="1.0" encoding="utf-8"?>
<p:tagLst xmlns:p="http://schemas.openxmlformats.org/presentationml/2006/main">
  <p:tag name="ISLIDE.ICON" val="#40786;"/>
</p:tagLst>
</file>

<file path=ppt/tags/tag218.xml><?xml version="1.0" encoding="utf-8"?>
<p:tagLst xmlns:p="http://schemas.openxmlformats.org/presentationml/2006/main">
  <p:tag name="KSO_WM_BEAUTIFY_FLAG" val=""/>
</p:tagLst>
</file>

<file path=ppt/tags/tag219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20.xml><?xml version="1.0" encoding="utf-8"?>
<p:tagLst xmlns:p="http://schemas.openxmlformats.org/presentationml/2006/main">
  <p:tag name="KSO_WM_BEAUTIFY_FLAG" val=""/>
</p:tagLst>
</file>

<file path=ppt/tags/tag221.xml><?xml version="1.0" encoding="utf-8"?>
<p:tagLst xmlns:p="http://schemas.openxmlformats.org/presentationml/2006/main">
  <p:tag name="KSO_WM_BEAUTIFY_FLAG" val=""/>
</p:tagLst>
</file>

<file path=ppt/tags/tag222.xml><?xml version="1.0" encoding="utf-8"?>
<p:tagLst xmlns:p="http://schemas.openxmlformats.org/presentationml/2006/main">
  <p:tag name="KSO_WM_BEAUTIFY_FLAG" val=""/>
</p:tagLst>
</file>

<file path=ppt/tags/tag223.xml><?xml version="1.0" encoding="utf-8"?>
<p:tagLst xmlns:p="http://schemas.openxmlformats.org/presentationml/2006/main">
  <p:tag name="KSO_WM_BEAUTIFY_FLAG" val=""/>
</p:tagLst>
</file>

<file path=ppt/tags/tag224.xml><?xml version="1.0" encoding="utf-8"?>
<p:tagLst xmlns:p="http://schemas.openxmlformats.org/presentationml/2006/main">
  <p:tag name="KSO_WM_BEAUTIFY_FLAG" val=""/>
</p:tagLst>
</file>

<file path=ppt/tags/tag225.xml><?xml version="1.0" encoding="utf-8"?>
<p:tagLst xmlns:p="http://schemas.openxmlformats.org/presentationml/2006/main">
  <p:tag name="KSO_WM_BEAUTIFY_FLAG" val=""/>
</p:tagLst>
</file>

<file path=ppt/tags/tag226.xml><?xml version="1.0" encoding="utf-8"?>
<p:tagLst xmlns:p="http://schemas.openxmlformats.org/presentationml/2006/main">
  <p:tag name="KSO_WM_BEAUTIFY_FLAG" val=""/>
</p:tagLst>
</file>

<file path=ppt/tags/tag227.xml><?xml version="1.0" encoding="utf-8"?>
<p:tagLst xmlns:p="http://schemas.openxmlformats.org/presentationml/2006/main">
  <p:tag name="KSO_WM_BEAUTIFY_FLAG" val=""/>
</p:tagLst>
</file>

<file path=ppt/tags/tag228.xml><?xml version="1.0" encoding="utf-8"?>
<p:tagLst xmlns:p="http://schemas.openxmlformats.org/presentationml/2006/main">
  <p:tag name="KSO_WM_BEAUTIFY_FLAG" val=""/>
</p:tagLst>
</file>

<file path=ppt/tags/tag229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30.xml><?xml version="1.0" encoding="utf-8"?>
<p:tagLst xmlns:p="http://schemas.openxmlformats.org/presentationml/2006/main">
  <p:tag name="KSO_WM_BEAUTIFY_FLAG" val=""/>
</p:tagLst>
</file>

<file path=ppt/tags/tag231.xml><?xml version="1.0" encoding="utf-8"?>
<p:tagLst xmlns:p="http://schemas.openxmlformats.org/presentationml/2006/main">
  <p:tag name="KSO_WM_BEAUTIFY_FLAG" val=""/>
</p:tagLst>
</file>

<file path=ppt/tags/tag232.xml><?xml version="1.0" encoding="utf-8"?>
<p:tagLst xmlns:p="http://schemas.openxmlformats.org/presentationml/2006/main">
  <p:tag name="ISLIDE.ICON" val="#40786;"/>
</p:tagLst>
</file>

<file path=ppt/tags/tag233.xml><?xml version="1.0" encoding="utf-8"?>
<p:tagLst xmlns:p="http://schemas.openxmlformats.org/presentationml/2006/main">
  <p:tag name="KSO_WM_BEAUTIFY_FLAG" val=""/>
</p:tagLst>
</file>

<file path=ppt/tags/tag234.xml><?xml version="1.0" encoding="utf-8"?>
<p:tagLst xmlns:p="http://schemas.openxmlformats.org/presentationml/2006/main">
  <p:tag name="KSO_WM_BEAUTIFY_FLAG" val=""/>
</p:tagLst>
</file>

<file path=ppt/tags/tag235.xml><?xml version="1.0" encoding="utf-8"?>
<p:tagLst xmlns:p="http://schemas.openxmlformats.org/presentationml/2006/main">
  <p:tag name="KSO_WM_BEAUTIFY_FLAG" val=""/>
</p:tagLst>
</file>

<file path=ppt/tags/tag236.xml><?xml version="1.0" encoding="utf-8"?>
<p:tagLst xmlns:p="http://schemas.openxmlformats.org/presentationml/2006/main">
  <p:tag name="KSO_WM_BEAUTIFY_FLAG" val=""/>
</p:tagLst>
</file>

<file path=ppt/tags/tag237.xml><?xml version="1.0" encoding="utf-8"?>
<p:tagLst xmlns:p="http://schemas.openxmlformats.org/presentationml/2006/main">
  <p:tag name="KSO_WM_BEAUTIFY_FLAG" val=""/>
</p:tagLst>
</file>

<file path=ppt/tags/tag238.xml><?xml version="1.0" encoding="utf-8"?>
<p:tagLst xmlns:p="http://schemas.openxmlformats.org/presentationml/2006/main">
  <p:tag name="KSO_WM_BEAUTIFY_FLAG" val=""/>
</p:tagLst>
</file>

<file path=ppt/tags/tag239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40.xml><?xml version="1.0" encoding="utf-8"?>
<p:tagLst xmlns:p="http://schemas.openxmlformats.org/presentationml/2006/main">
  <p:tag name="KSO_WM_BEAUTIFY_FLAG" val=""/>
</p:tagLst>
</file>

<file path=ppt/tags/tag241.xml><?xml version="1.0" encoding="utf-8"?>
<p:tagLst xmlns:p="http://schemas.openxmlformats.org/presentationml/2006/main">
  <p:tag name="KSO_WM_BEAUTIFY_FLAG" val=""/>
</p:tagLst>
</file>

<file path=ppt/tags/tag242.xml><?xml version="1.0" encoding="utf-8"?>
<p:tagLst xmlns:p="http://schemas.openxmlformats.org/presentationml/2006/main">
  <p:tag name="KSO_WM_BEAUTIFY_FLAG" val=""/>
</p:tagLst>
</file>

<file path=ppt/tags/tag243.xml><?xml version="1.0" encoding="utf-8"?>
<p:tagLst xmlns:p="http://schemas.openxmlformats.org/presentationml/2006/main">
  <p:tag name="KSO_WM_BEAUTIFY_FLAG" val=""/>
</p:tagLst>
</file>

<file path=ppt/tags/tag244.xml><?xml version="1.0" encoding="utf-8"?>
<p:tagLst xmlns:p="http://schemas.openxmlformats.org/presentationml/2006/main">
  <p:tag name="KSO_WM_BEAUTIFY_FLAG" val=""/>
</p:tagLst>
</file>

<file path=ppt/tags/tag245.xml><?xml version="1.0" encoding="utf-8"?>
<p:tagLst xmlns:p="http://schemas.openxmlformats.org/presentationml/2006/main">
  <p:tag name="KSO_WM_BEAUTIFY_FLAG" val=""/>
</p:tagLst>
</file>

<file path=ppt/tags/tag246.xml><?xml version="1.0" encoding="utf-8"?>
<p:tagLst xmlns:p="http://schemas.openxmlformats.org/presentationml/2006/main">
  <p:tag name="KSO_WM_BEAUTIFY_FLAG" val=""/>
</p:tagLst>
</file>

<file path=ppt/tags/tag247.xml><?xml version="1.0" encoding="utf-8"?>
<p:tagLst xmlns:p="http://schemas.openxmlformats.org/presentationml/2006/main">
  <p:tag name="KSO_WM_BEAUTIFY_FLAG" val=""/>
</p:tagLst>
</file>

<file path=ppt/tags/tag248.xml><?xml version="1.0" encoding="utf-8"?>
<p:tagLst xmlns:p="http://schemas.openxmlformats.org/presentationml/2006/main">
  <p:tag name="KSO_WM_BEAUTIFY_FLAG" val=""/>
</p:tagLst>
</file>

<file path=ppt/tags/tag249.xml><?xml version="1.0" encoding="utf-8"?>
<p:tagLst xmlns:p="http://schemas.openxmlformats.org/presentationml/2006/main">
  <p:tag name="ISLIDE.ICON" val="#40786;"/>
</p:tagLst>
</file>

<file path=ppt/tags/tag25.xml><?xml version="1.0" encoding="utf-8"?>
<p:tagLst xmlns:p="http://schemas.openxmlformats.org/presentationml/2006/main">
  <p:tag name="KSO_WM_BEAUTIFY_FLAG" val=""/>
</p:tagLst>
</file>

<file path=ppt/tags/tag250.xml><?xml version="1.0" encoding="utf-8"?>
<p:tagLst xmlns:p="http://schemas.openxmlformats.org/presentationml/2006/main">
  <p:tag name="KSO_WM_BEAUTIFY_FLAG" val=""/>
</p:tagLst>
</file>

<file path=ppt/tags/tag251.xml><?xml version="1.0" encoding="utf-8"?>
<p:tagLst xmlns:p="http://schemas.openxmlformats.org/presentationml/2006/main">
  <p:tag name="KSO_WM_BEAUTIFY_FLAG" val=""/>
</p:tagLst>
</file>

<file path=ppt/tags/tag252.xml><?xml version="1.0" encoding="utf-8"?>
<p:tagLst xmlns:p="http://schemas.openxmlformats.org/presentationml/2006/main">
  <p:tag name="KSO_WM_BEAUTIFY_FLAG" val=""/>
</p:tagLst>
</file>

<file path=ppt/tags/tag253.xml><?xml version="1.0" encoding="utf-8"?>
<p:tagLst xmlns:p="http://schemas.openxmlformats.org/presentationml/2006/main">
  <p:tag name="ISLIDE.ICON" val="#40786;"/>
</p:tagLst>
</file>

<file path=ppt/tags/tag254.xml><?xml version="1.0" encoding="utf-8"?>
<p:tagLst xmlns:p="http://schemas.openxmlformats.org/presentationml/2006/main">
  <p:tag name="KSO_WM_BEAUTIFY_FLAG" val=""/>
</p:tagLst>
</file>

<file path=ppt/tags/tag255.xml><?xml version="1.0" encoding="utf-8"?>
<p:tagLst xmlns:p="http://schemas.openxmlformats.org/presentationml/2006/main">
  <p:tag name="KSO_WM_BEAUTIFY_FLAG" val=""/>
</p:tagLst>
</file>

<file path=ppt/tags/tag256.xml><?xml version="1.0" encoding="utf-8"?>
<p:tagLst xmlns:p="http://schemas.openxmlformats.org/presentationml/2006/main">
  <p:tag name="KSO_WM_BEAUTIFY_FLAG" val=""/>
</p:tagLst>
</file>

<file path=ppt/tags/tag257.xml><?xml version="1.0" encoding="utf-8"?>
<p:tagLst xmlns:p="http://schemas.openxmlformats.org/presentationml/2006/main">
  <p:tag name="KSO_WM_BEAUTIFY_FLAG" val=""/>
</p:tagLst>
</file>

<file path=ppt/tags/tag258.xml><?xml version="1.0" encoding="utf-8"?>
<p:tagLst xmlns:p="http://schemas.openxmlformats.org/presentationml/2006/main">
  <p:tag name="KSO_WM_BEAUTIFY_FLAG" val=""/>
</p:tagLst>
</file>

<file path=ppt/tags/tag259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60.xml><?xml version="1.0" encoding="utf-8"?>
<p:tagLst xmlns:p="http://schemas.openxmlformats.org/presentationml/2006/main">
  <p:tag name="KSO_WM_BEAUTIFY_FLAG" val=""/>
</p:tagLst>
</file>

<file path=ppt/tags/tag261.xml><?xml version="1.0" encoding="utf-8"?>
<p:tagLst xmlns:p="http://schemas.openxmlformats.org/presentationml/2006/main">
  <p:tag name="KSO_WM_BEAUTIFY_FLAG" val=""/>
</p:tagLst>
</file>

<file path=ppt/tags/tag262.xml><?xml version="1.0" encoding="utf-8"?>
<p:tagLst xmlns:p="http://schemas.openxmlformats.org/presentationml/2006/main">
  <p:tag name="KSO_WM_BEAUTIFY_FLAG" val=""/>
</p:tagLst>
</file>

<file path=ppt/tags/tag263.xml><?xml version="1.0" encoding="utf-8"?>
<p:tagLst xmlns:p="http://schemas.openxmlformats.org/presentationml/2006/main">
  <p:tag name="KSO_WM_BEAUTIFY_FLAG" val=""/>
</p:tagLst>
</file>

<file path=ppt/tags/tag264.xml><?xml version="1.0" encoding="utf-8"?>
<p:tagLst xmlns:p="http://schemas.openxmlformats.org/presentationml/2006/main">
  <p:tag name="KSO_WM_BEAUTIFY_FLAG" val=""/>
</p:tagLst>
</file>

<file path=ppt/tags/tag265.xml><?xml version="1.0" encoding="utf-8"?>
<p:tagLst xmlns:p="http://schemas.openxmlformats.org/presentationml/2006/main">
  <p:tag name="KSO_WM_BEAUTIFY_FLAG" val=""/>
</p:tagLst>
</file>

<file path=ppt/tags/tag266.xml><?xml version="1.0" encoding="utf-8"?>
<p:tagLst xmlns:p="http://schemas.openxmlformats.org/presentationml/2006/main">
  <p:tag name="KSO_WM_BEAUTIFY_FLAG" val=""/>
</p:tagLst>
</file>

<file path=ppt/tags/tag267.xml><?xml version="1.0" encoding="utf-8"?>
<p:tagLst xmlns:p="http://schemas.openxmlformats.org/presentationml/2006/main">
  <p:tag name="KSO_WM_BEAUTIFY_FLAG" val=""/>
</p:tagLst>
</file>

<file path=ppt/tags/tag268.xml><?xml version="1.0" encoding="utf-8"?>
<p:tagLst xmlns:p="http://schemas.openxmlformats.org/presentationml/2006/main">
  <p:tag name="ISLIDE.ICON" val="#40786;"/>
</p:tagLst>
</file>

<file path=ppt/tags/tag269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70.xml><?xml version="1.0" encoding="utf-8"?>
<p:tagLst xmlns:p="http://schemas.openxmlformats.org/presentationml/2006/main">
  <p:tag name="KSO_WM_BEAUTIFY_FLAG" val=""/>
</p:tagLst>
</file>

<file path=ppt/tags/tag271.xml><?xml version="1.0" encoding="utf-8"?>
<p:tagLst xmlns:p="http://schemas.openxmlformats.org/presentationml/2006/main">
  <p:tag name="KSO_WM_BEAUTIFY_FLAG" val=""/>
</p:tagLst>
</file>

<file path=ppt/tags/tag272.xml><?xml version="1.0" encoding="utf-8"?>
<p:tagLst xmlns:p="http://schemas.openxmlformats.org/presentationml/2006/main">
  <p:tag name="KSO_WM_BEAUTIFY_FLAG" val=""/>
</p:tagLst>
</file>

<file path=ppt/tags/tag273.xml><?xml version="1.0" encoding="utf-8"?>
<p:tagLst xmlns:p="http://schemas.openxmlformats.org/presentationml/2006/main">
  <p:tag name="KSO_WM_BEAUTIFY_FLAG" val=""/>
</p:tagLst>
</file>

<file path=ppt/tags/tag274.xml><?xml version="1.0" encoding="utf-8"?>
<p:tagLst xmlns:p="http://schemas.openxmlformats.org/presentationml/2006/main">
  <p:tag name="KSO_WM_BEAUTIFY_FLAG" val=""/>
</p:tagLst>
</file>

<file path=ppt/tags/tag275.xml><?xml version="1.0" encoding="utf-8"?>
<p:tagLst xmlns:p="http://schemas.openxmlformats.org/presentationml/2006/main">
  <p:tag name="KSO_WM_BEAUTIFY_FLAG" val=""/>
</p:tagLst>
</file>

<file path=ppt/tags/tag276.xml><?xml version="1.0" encoding="utf-8"?>
<p:tagLst xmlns:p="http://schemas.openxmlformats.org/presentationml/2006/main">
  <p:tag name="KSO_WM_BEAUTIFY_FLAG" val=""/>
</p:tagLst>
</file>

<file path=ppt/tags/tag277.xml><?xml version="1.0" encoding="utf-8"?>
<p:tagLst xmlns:p="http://schemas.openxmlformats.org/presentationml/2006/main">
  <p:tag name="KSO_WM_BEAUTIFY_FLAG" val=""/>
</p:tagLst>
</file>

<file path=ppt/tags/tag278.xml><?xml version="1.0" encoding="utf-8"?>
<p:tagLst xmlns:p="http://schemas.openxmlformats.org/presentationml/2006/main">
  <p:tag name="KSO_WM_BEAUTIFY_FLAG" val=""/>
</p:tagLst>
</file>

<file path=ppt/tags/tag279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80.xml><?xml version="1.0" encoding="utf-8"?>
<p:tagLst xmlns:p="http://schemas.openxmlformats.org/presentationml/2006/main">
  <p:tag name="ISLIDE.ICON" val="#40786;"/>
</p:tagLst>
</file>

<file path=ppt/tags/tag281.xml><?xml version="1.0" encoding="utf-8"?>
<p:tagLst xmlns:p="http://schemas.openxmlformats.org/presentationml/2006/main">
  <p:tag name="KSO_WM_BEAUTIFY_FLAG" val=""/>
</p:tagLst>
</file>

<file path=ppt/tags/tag282.xml><?xml version="1.0" encoding="utf-8"?>
<p:tagLst xmlns:p="http://schemas.openxmlformats.org/presentationml/2006/main">
  <p:tag name="KSO_WM_BEAUTIFY_FLAG" val=""/>
</p:tagLst>
</file>

<file path=ppt/tags/tag283.xml><?xml version="1.0" encoding="utf-8"?>
<p:tagLst xmlns:p="http://schemas.openxmlformats.org/presentationml/2006/main">
  <p:tag name="KSO_WM_BEAUTIFY_FLAG" val=""/>
</p:tagLst>
</file>

<file path=ppt/tags/tag284.xml><?xml version="1.0" encoding="utf-8"?>
<p:tagLst xmlns:p="http://schemas.openxmlformats.org/presentationml/2006/main">
  <p:tag name="KSO_WM_BEAUTIFY_FLAG" val=""/>
</p:tagLst>
</file>

<file path=ppt/tags/tag285.xml><?xml version="1.0" encoding="utf-8"?>
<p:tagLst xmlns:p="http://schemas.openxmlformats.org/presentationml/2006/main">
  <p:tag name="KSO_WM_BEAUTIFY_FLAG" val=""/>
</p:tagLst>
</file>

<file path=ppt/tags/tag286.xml><?xml version="1.0" encoding="utf-8"?>
<p:tagLst xmlns:p="http://schemas.openxmlformats.org/presentationml/2006/main">
  <p:tag name="KSO_WM_BEAUTIFY_FLAG" val=""/>
</p:tagLst>
</file>

<file path=ppt/tags/tag287.xml><?xml version="1.0" encoding="utf-8"?>
<p:tagLst xmlns:p="http://schemas.openxmlformats.org/presentationml/2006/main">
  <p:tag name="KSO_WM_BEAUTIFY_FLAG" val=""/>
</p:tagLst>
</file>

<file path=ppt/tags/tag288.xml><?xml version="1.0" encoding="utf-8"?>
<p:tagLst xmlns:p="http://schemas.openxmlformats.org/presentationml/2006/main">
  <p:tag name="KSO_WM_BEAUTIFY_FLAG" val=""/>
</p:tagLst>
</file>

<file path=ppt/tags/tag289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290.xml><?xml version="1.0" encoding="utf-8"?>
<p:tagLst xmlns:p="http://schemas.openxmlformats.org/presentationml/2006/main">
  <p:tag name="KSO_WM_BEAUTIFY_FLAG" val=""/>
</p:tagLst>
</file>

<file path=ppt/tags/tag291.xml><?xml version="1.0" encoding="utf-8"?>
<p:tagLst xmlns:p="http://schemas.openxmlformats.org/presentationml/2006/main">
  <p:tag name="KSO_WM_BEAUTIFY_FLAG" val=""/>
</p:tagLst>
</file>

<file path=ppt/tags/tag292.xml><?xml version="1.0" encoding="utf-8"?>
<p:tagLst xmlns:p="http://schemas.openxmlformats.org/presentationml/2006/main">
  <p:tag name="KSO_WM_BEAUTIFY_FLAG" val=""/>
</p:tagLst>
</file>

<file path=ppt/tags/tag293.xml><?xml version="1.0" encoding="utf-8"?>
<p:tagLst xmlns:p="http://schemas.openxmlformats.org/presentationml/2006/main">
  <p:tag name="KSO_WM_BEAUTIFY_FLAG" val=""/>
</p:tagLst>
</file>

<file path=ppt/tags/tag294.xml><?xml version="1.0" encoding="utf-8"?>
<p:tagLst xmlns:p="http://schemas.openxmlformats.org/presentationml/2006/main">
  <p:tag name="KSO_WM_BEAUTIFY_FLAG" val=""/>
</p:tagLst>
</file>

<file path=ppt/tags/tag295.xml><?xml version="1.0" encoding="utf-8"?>
<p:tagLst xmlns:p="http://schemas.openxmlformats.org/presentationml/2006/main">
  <p:tag name="ISLIDE.ICON" val="#40786;"/>
</p:tagLst>
</file>

<file path=ppt/tags/tag296.xml><?xml version="1.0" encoding="utf-8"?>
<p:tagLst xmlns:p="http://schemas.openxmlformats.org/presentationml/2006/main">
  <p:tag name="KSO_WM_BEAUTIFY_FLAG" val=""/>
</p:tagLst>
</file>

<file path=ppt/tags/tag297.xml><?xml version="1.0" encoding="utf-8"?>
<p:tagLst xmlns:p="http://schemas.openxmlformats.org/presentationml/2006/main">
  <p:tag name="KSO_WM_BEAUTIFY_FLAG" val=""/>
</p:tagLst>
</file>

<file path=ppt/tags/tag298.xml><?xml version="1.0" encoding="utf-8"?>
<p:tagLst xmlns:p="http://schemas.openxmlformats.org/presentationml/2006/main">
  <p:tag name="KSO_WM_BEAUTIFY_FLAG" val=""/>
</p:tagLst>
</file>

<file path=ppt/tags/tag29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00.xml><?xml version="1.0" encoding="utf-8"?>
<p:tagLst xmlns:p="http://schemas.openxmlformats.org/presentationml/2006/main">
  <p:tag name="KSO_WM_BEAUTIFY_FLAG" val=""/>
</p:tagLst>
</file>

<file path=ppt/tags/tag301.xml><?xml version="1.0" encoding="utf-8"?>
<p:tagLst xmlns:p="http://schemas.openxmlformats.org/presentationml/2006/main">
  <p:tag name="KSO_WM_BEAUTIFY_FLAG" val=""/>
</p:tagLst>
</file>

<file path=ppt/tags/tag302.xml><?xml version="1.0" encoding="utf-8"?>
<p:tagLst xmlns:p="http://schemas.openxmlformats.org/presentationml/2006/main">
  <p:tag name="KSO_WM_BEAUTIFY_FLAG" val=""/>
</p:tagLst>
</file>

<file path=ppt/tags/tag303.xml><?xml version="1.0" encoding="utf-8"?>
<p:tagLst xmlns:p="http://schemas.openxmlformats.org/presentationml/2006/main">
  <p:tag name="KSO_WM_BEAUTIFY_FLAG" val=""/>
</p:tagLst>
</file>

<file path=ppt/tags/tag304.xml><?xml version="1.0" encoding="utf-8"?>
<p:tagLst xmlns:p="http://schemas.openxmlformats.org/presentationml/2006/main">
  <p:tag name="KSO_WM_BEAUTIFY_FLAG" val=""/>
</p:tagLst>
</file>

<file path=ppt/tags/tag305.xml><?xml version="1.0" encoding="utf-8"?>
<p:tagLst xmlns:p="http://schemas.openxmlformats.org/presentationml/2006/main">
  <p:tag name="KSO_WM_BEAUTIFY_FLAG" val=""/>
</p:tagLst>
</file>

<file path=ppt/tags/tag306.xml><?xml version="1.0" encoding="utf-8"?>
<p:tagLst xmlns:p="http://schemas.openxmlformats.org/presentationml/2006/main">
  <p:tag name="KSO_WM_BEAUTIFY_FLAG" val=""/>
</p:tagLst>
</file>

<file path=ppt/tags/tag307.xml><?xml version="1.0" encoding="utf-8"?>
<p:tagLst xmlns:p="http://schemas.openxmlformats.org/presentationml/2006/main">
  <p:tag name="KSO_WM_BEAUTIFY_FLAG" val=""/>
</p:tagLst>
</file>

<file path=ppt/tags/tag308.xml><?xml version="1.0" encoding="utf-8"?>
<p:tagLst xmlns:p="http://schemas.openxmlformats.org/presentationml/2006/main">
  <p:tag name="KSO_WM_BEAUTIFY_FLAG" val=""/>
</p:tagLst>
</file>

<file path=ppt/tags/tag309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10.xml><?xml version="1.0" encoding="utf-8"?>
<p:tagLst xmlns:p="http://schemas.openxmlformats.org/presentationml/2006/main">
  <p:tag name="ISLIDE.ICON" val="#40786;"/>
</p:tagLst>
</file>

<file path=ppt/tags/tag311.xml><?xml version="1.0" encoding="utf-8"?>
<p:tagLst xmlns:p="http://schemas.openxmlformats.org/presentationml/2006/main">
  <p:tag name="KSO_WM_BEAUTIFY_FLAG" val=""/>
</p:tagLst>
</file>

<file path=ppt/tags/tag312.xml><?xml version="1.0" encoding="utf-8"?>
<p:tagLst xmlns:p="http://schemas.openxmlformats.org/presentationml/2006/main">
  <p:tag name="KSO_WM_BEAUTIFY_FLAG" val=""/>
</p:tagLst>
</file>

<file path=ppt/tags/tag313.xml><?xml version="1.0" encoding="utf-8"?>
<p:tagLst xmlns:p="http://schemas.openxmlformats.org/presentationml/2006/main">
  <p:tag name="KSO_WM_BEAUTIFY_FLAG" val=""/>
</p:tagLst>
</file>

<file path=ppt/tags/tag314.xml><?xml version="1.0" encoding="utf-8"?>
<p:tagLst xmlns:p="http://schemas.openxmlformats.org/presentationml/2006/main">
  <p:tag name="KSO_WM_BEAUTIFY_FLAG" val=""/>
</p:tagLst>
</file>

<file path=ppt/tags/tag315.xml><?xml version="1.0" encoding="utf-8"?>
<p:tagLst xmlns:p="http://schemas.openxmlformats.org/presentationml/2006/main">
  <p:tag name="KSO_WM_BEAUTIFY_FLAG" val=""/>
</p:tagLst>
</file>

<file path=ppt/tags/tag316.xml><?xml version="1.0" encoding="utf-8"?>
<p:tagLst xmlns:p="http://schemas.openxmlformats.org/presentationml/2006/main">
  <p:tag name="KSO_WM_BEAUTIFY_FLAG" val=""/>
</p:tagLst>
</file>

<file path=ppt/tags/tag317.xml><?xml version="1.0" encoding="utf-8"?>
<p:tagLst xmlns:p="http://schemas.openxmlformats.org/presentationml/2006/main">
  <p:tag name="KSO_WM_BEAUTIFY_FLAG" val=""/>
</p:tagLst>
</file>

<file path=ppt/tags/tag318.xml><?xml version="1.0" encoding="utf-8"?>
<p:tagLst xmlns:p="http://schemas.openxmlformats.org/presentationml/2006/main">
  <p:tag name="KSO_WM_BEAUTIFY_FLAG" val=""/>
</p:tagLst>
</file>

<file path=ppt/tags/tag319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20.xml><?xml version="1.0" encoding="utf-8"?>
<p:tagLst xmlns:p="http://schemas.openxmlformats.org/presentationml/2006/main">
  <p:tag name="KSO_WM_BEAUTIFY_FLAG" val=""/>
</p:tagLst>
</file>

<file path=ppt/tags/tag321.xml><?xml version="1.0" encoding="utf-8"?>
<p:tagLst xmlns:p="http://schemas.openxmlformats.org/presentationml/2006/main">
  <p:tag name="KSO_WM_BEAUTIFY_FLAG" val=""/>
</p:tagLst>
</file>

<file path=ppt/tags/tag322.xml><?xml version="1.0" encoding="utf-8"?>
<p:tagLst xmlns:p="http://schemas.openxmlformats.org/presentationml/2006/main">
  <p:tag name="KSO_WM_BEAUTIFY_FLAG" val=""/>
</p:tagLst>
</file>

<file path=ppt/tags/tag323.xml><?xml version="1.0" encoding="utf-8"?>
<p:tagLst xmlns:p="http://schemas.openxmlformats.org/presentationml/2006/main">
  <p:tag name="KSO_WM_BEAUTIFY_FLAG" val=""/>
</p:tagLst>
</file>

<file path=ppt/tags/tag324.xml><?xml version="1.0" encoding="utf-8"?>
<p:tagLst xmlns:p="http://schemas.openxmlformats.org/presentationml/2006/main">
  <p:tag name="ISLIDE.ICON" val="#40786;"/>
</p:tagLst>
</file>

<file path=ppt/tags/tag325.xml><?xml version="1.0" encoding="utf-8"?>
<p:tagLst xmlns:p="http://schemas.openxmlformats.org/presentationml/2006/main">
  <p:tag name="KSO_WM_BEAUTIFY_FLAG" val=""/>
</p:tagLst>
</file>

<file path=ppt/tags/tag326.xml><?xml version="1.0" encoding="utf-8"?>
<p:tagLst xmlns:p="http://schemas.openxmlformats.org/presentationml/2006/main">
  <p:tag name="KSO_WM_BEAUTIFY_FLAG" val=""/>
</p:tagLst>
</file>

<file path=ppt/tags/tag327.xml><?xml version="1.0" encoding="utf-8"?>
<p:tagLst xmlns:p="http://schemas.openxmlformats.org/presentationml/2006/main">
  <p:tag name="KSO_WM_BEAUTIFY_FLAG" val=""/>
</p:tagLst>
</file>

<file path=ppt/tags/tag328.xml><?xml version="1.0" encoding="utf-8"?>
<p:tagLst xmlns:p="http://schemas.openxmlformats.org/presentationml/2006/main">
  <p:tag name="KSO_WM_BEAUTIFY_FLAG" val=""/>
</p:tagLst>
</file>

<file path=ppt/tags/tag329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30.xml><?xml version="1.0" encoding="utf-8"?>
<p:tagLst xmlns:p="http://schemas.openxmlformats.org/presentationml/2006/main">
  <p:tag name="KSO_WM_BEAUTIFY_FLAG" val=""/>
</p:tagLst>
</file>

<file path=ppt/tags/tag331.xml><?xml version="1.0" encoding="utf-8"?>
<p:tagLst xmlns:p="http://schemas.openxmlformats.org/presentationml/2006/main">
  <p:tag name="KSO_WM_BEAUTIFY_FLAG" val=""/>
</p:tagLst>
</file>

<file path=ppt/tags/tag332.xml><?xml version="1.0" encoding="utf-8"?>
<p:tagLst xmlns:p="http://schemas.openxmlformats.org/presentationml/2006/main">
  <p:tag name="KSO_WM_BEAUTIFY_FLAG" val=""/>
</p:tagLst>
</file>

<file path=ppt/tags/tag333.xml><?xml version="1.0" encoding="utf-8"?>
<p:tagLst xmlns:p="http://schemas.openxmlformats.org/presentationml/2006/main">
  <p:tag name="KSO_WM_BEAUTIFY_FLAG" val=""/>
</p:tagLst>
</file>

<file path=ppt/tags/tag334.xml><?xml version="1.0" encoding="utf-8"?>
<p:tagLst xmlns:p="http://schemas.openxmlformats.org/presentationml/2006/main">
  <p:tag name="KSO_WM_BEAUTIFY_FLAG" val=""/>
</p:tagLst>
</file>

<file path=ppt/tags/tag335.xml><?xml version="1.0" encoding="utf-8"?>
<p:tagLst xmlns:p="http://schemas.openxmlformats.org/presentationml/2006/main">
  <p:tag name="KSO_WM_BEAUTIFY_FLAG" val=""/>
</p:tagLst>
</file>

<file path=ppt/tags/tag336.xml><?xml version="1.0" encoding="utf-8"?>
<p:tagLst xmlns:p="http://schemas.openxmlformats.org/presentationml/2006/main">
  <p:tag name="KSO_WM_BEAUTIFY_FLAG" val=""/>
</p:tagLst>
</file>

<file path=ppt/tags/tag337.xml><?xml version="1.0" encoding="utf-8"?>
<p:tagLst xmlns:p="http://schemas.openxmlformats.org/presentationml/2006/main">
  <p:tag name="KSO_WM_BEAUTIFY_FLAG" val=""/>
</p:tagLst>
</file>

<file path=ppt/tags/tag338.xml><?xml version="1.0" encoding="utf-8"?>
<p:tagLst xmlns:p="http://schemas.openxmlformats.org/presentationml/2006/main">
  <p:tag name="KSO_WM_BEAUTIFY_FLAG" val=""/>
</p:tagLst>
</file>

<file path=ppt/tags/tag339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40.xml><?xml version="1.0" encoding="utf-8"?>
<p:tagLst xmlns:p="http://schemas.openxmlformats.org/presentationml/2006/main">
  <p:tag name="KSO_WM_BEAUTIFY_FLAG" val=""/>
</p:tagLst>
</file>

<file path=ppt/tags/tag341.xml><?xml version="1.0" encoding="utf-8"?>
<p:tagLst xmlns:p="http://schemas.openxmlformats.org/presentationml/2006/main">
  <p:tag name="KSO_WM_BEAUTIFY_FLAG" val=""/>
</p:tagLst>
</file>

<file path=ppt/tags/tag342.xml><?xml version="1.0" encoding="utf-8"?>
<p:tagLst xmlns:p="http://schemas.openxmlformats.org/presentationml/2006/main">
  <p:tag name="KSO_WM_BEAUTIFY_FLAG" val=""/>
</p:tagLst>
</file>

<file path=ppt/tags/tag343.xml><?xml version="1.0" encoding="utf-8"?>
<p:tagLst xmlns:p="http://schemas.openxmlformats.org/presentationml/2006/main">
  <p:tag name="KSO_WM_BEAUTIFY_FLAG" val=""/>
</p:tagLst>
</file>

<file path=ppt/tags/tag344.xml><?xml version="1.0" encoding="utf-8"?>
<p:tagLst xmlns:p="http://schemas.openxmlformats.org/presentationml/2006/main">
  <p:tag name="KSO_WM_BEAUTIFY_FLAG" val=""/>
</p:tagLst>
</file>

<file path=ppt/tags/tag345.xml><?xml version="1.0" encoding="utf-8"?>
<p:tagLst xmlns:p="http://schemas.openxmlformats.org/presentationml/2006/main">
  <p:tag name="KSO_WM_BEAUTIFY_FLAG" val=""/>
</p:tagLst>
</file>

<file path=ppt/tags/tag346.xml><?xml version="1.0" encoding="utf-8"?>
<p:tagLst xmlns:p="http://schemas.openxmlformats.org/presentationml/2006/main">
  <p:tag name="ISLIDE.ICON" val="#40786;"/>
</p:tagLst>
</file>

<file path=ppt/tags/tag347.xml><?xml version="1.0" encoding="utf-8"?>
<p:tagLst xmlns:p="http://schemas.openxmlformats.org/presentationml/2006/main">
  <p:tag name="KSO_WM_BEAUTIFY_FLAG" val=""/>
</p:tagLst>
</file>

<file path=ppt/tags/tag348.xml><?xml version="1.0" encoding="utf-8"?>
<p:tagLst xmlns:p="http://schemas.openxmlformats.org/presentationml/2006/main">
  <p:tag name="KSO_WM_BEAUTIFY_FLAG" val=""/>
</p:tagLst>
</file>

<file path=ppt/tags/tag349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50.xml><?xml version="1.0" encoding="utf-8"?>
<p:tagLst xmlns:p="http://schemas.openxmlformats.org/presentationml/2006/main">
  <p:tag name="ISLIDE.ICON" val="#40786;"/>
</p:tagLst>
</file>

<file path=ppt/tags/tag351.xml><?xml version="1.0" encoding="utf-8"?>
<p:tagLst xmlns:p="http://schemas.openxmlformats.org/presentationml/2006/main">
  <p:tag name="KSO_WM_BEAUTIFY_FLAG" val=""/>
</p:tagLst>
</file>

<file path=ppt/tags/tag352.xml><?xml version="1.0" encoding="utf-8"?>
<p:tagLst xmlns:p="http://schemas.openxmlformats.org/presentationml/2006/main">
  <p:tag name="KSO_WM_BEAUTIFY_FLAG" val=""/>
</p:tagLst>
</file>

<file path=ppt/tags/tag353.xml><?xml version="1.0" encoding="utf-8"?>
<p:tagLst xmlns:p="http://schemas.openxmlformats.org/presentationml/2006/main">
  <p:tag name="KSO_WM_BEAUTIFY_FLAG" val=""/>
</p:tagLst>
</file>

<file path=ppt/tags/tag354.xml><?xml version="1.0" encoding="utf-8"?>
<p:tagLst xmlns:p="http://schemas.openxmlformats.org/presentationml/2006/main">
  <p:tag name="KSO_WM_BEAUTIFY_FLAG" val=""/>
</p:tagLst>
</file>

<file path=ppt/tags/tag355.xml><?xml version="1.0" encoding="utf-8"?>
<p:tagLst xmlns:p="http://schemas.openxmlformats.org/presentationml/2006/main">
  <p:tag name="KSO_WM_BEAUTIFY_FLAG" val=""/>
</p:tagLst>
</file>

<file path=ppt/tags/tag356.xml><?xml version="1.0" encoding="utf-8"?>
<p:tagLst xmlns:p="http://schemas.openxmlformats.org/presentationml/2006/main">
  <p:tag name="ISLIDE.ICON" val="#40786;"/>
</p:tagLst>
</file>

<file path=ppt/tags/tag357.xml><?xml version="1.0" encoding="utf-8"?>
<p:tagLst xmlns:p="http://schemas.openxmlformats.org/presentationml/2006/main">
  <p:tag name="KSO_WM_BEAUTIFY_FLAG" val=""/>
</p:tagLst>
</file>

<file path=ppt/tags/tag358.xml><?xml version="1.0" encoding="utf-8"?>
<p:tagLst xmlns:p="http://schemas.openxmlformats.org/presentationml/2006/main">
  <p:tag name="ISLIDE.ICON" val="#40786;"/>
</p:tagLst>
</file>

<file path=ppt/tags/tag359.xml><?xml version="1.0" encoding="utf-8"?>
<p:tagLst xmlns:p="http://schemas.openxmlformats.org/presentationml/2006/main">
  <p:tag name="commondata" val="eyJoZGlkIjoiZjZjYTNlOGNmYzg4MWYwNjY2YmQ0ZDdjNjg2ZmE0NWUifQ==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主题1">
  <a:themeElements>
    <a:clrScheme name="模块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自定义 1">
      <a:majorFont>
        <a:latin typeface="等线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模块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>
        <a:solidFill>
          <a:schemeClr val="bg1"/>
        </a:solidFill>
        <a:ln w="28575" cmpd="sng">
          <a:solidFill>
            <a:schemeClr val="tx1"/>
          </a:solidFill>
        </a:ln>
      </a:spPr>
      <a:bodyPr rtlCol="0" anchor="ctr"/>
      <a:lstStyle>
        <a:defPPr algn="ctr">
          <a:defRPr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主题1">
  <a:themeElements>
    <a:clrScheme name="模块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自定义 1">
      <a:majorFont>
        <a:latin typeface="等线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模块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>
        <a:solidFill>
          <a:schemeClr val="bg1"/>
        </a:solidFill>
        <a:ln w="28575" cmpd="sng">
          <a:solidFill>
            <a:schemeClr val="tx1"/>
          </a:solidFill>
        </a:ln>
      </a:spPr>
      <a:bodyPr rtlCol="0" anchor="ctr"/>
      <a:lstStyle>
        <a:defPPr algn="ctr">
          <a:defRPr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主题1">
  <a:themeElements>
    <a:clrScheme name="模块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自定义 1">
      <a:majorFont>
        <a:latin typeface="等线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模块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>
        <a:solidFill>
          <a:schemeClr val="bg1"/>
        </a:solidFill>
        <a:ln w="28575" cmpd="sng">
          <a:solidFill>
            <a:schemeClr val="tx1"/>
          </a:solidFill>
        </a:ln>
      </a:spPr>
      <a:bodyPr rtlCol="0" anchor="ctr"/>
      <a:lstStyle>
        <a:defPPr algn="ctr">
          <a:defRPr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POSS幻灯片母版</Template>
  <TotalTime>0</TotalTime>
  <Words>8059</Words>
  <Application>WPS 演示</Application>
  <PresentationFormat>宽屏</PresentationFormat>
  <Paragraphs>535</Paragraphs>
  <Slides>40</Slides>
  <Notes>11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40</vt:i4>
      </vt:variant>
    </vt:vector>
  </HeadingPairs>
  <TitlesOfParts>
    <vt:vector size="56" baseType="lpstr">
      <vt:lpstr>Arial</vt:lpstr>
      <vt:lpstr>宋体</vt:lpstr>
      <vt:lpstr>Wingdings</vt:lpstr>
      <vt:lpstr>Wingdings 2</vt:lpstr>
      <vt:lpstr>Wingdings 2</vt:lpstr>
      <vt:lpstr>等线</vt:lpstr>
      <vt:lpstr>Calibri</vt:lpstr>
      <vt:lpstr>微软雅黑</vt:lpstr>
      <vt:lpstr>方正清刻本悦宋简体</vt:lpstr>
      <vt:lpstr>思源黑体 Light</vt:lpstr>
      <vt:lpstr>黑体</vt:lpstr>
      <vt:lpstr>Times New Roman</vt:lpstr>
      <vt:lpstr>Arial Unicode MS</vt:lpstr>
      <vt:lpstr>主题1</vt:lpstr>
      <vt:lpstr>1_主题1</vt:lpstr>
      <vt:lpstr>2_主题1</vt:lpstr>
      <vt:lpstr> 面向自动驾驶的预训练基础模型研究 Forging Foundation Models for Autonomous Driving</vt:lpstr>
      <vt:lpstr>1. 概述</vt:lpstr>
      <vt:lpstr>1. 概述</vt:lpstr>
      <vt:lpstr>1. 概述-面向自动驾驶的模型预训练研究</vt:lpstr>
      <vt:lpstr>1. 概述-研究框架设计</vt:lpstr>
      <vt:lpstr>研究现状调研</vt:lpstr>
      <vt:lpstr>2. 研究现状-深度学习技术发展</vt:lpstr>
      <vt:lpstr>2. 研究现状-文本预训练模型</vt:lpstr>
      <vt:lpstr>2. 研究现状-图像预训练模型</vt:lpstr>
      <vt:lpstr>2. 研究现状-多模态、生成预训练模型</vt:lpstr>
      <vt:lpstr>2. 研究现状-自动驾驶预训练模型</vt:lpstr>
      <vt:lpstr>2. 研究现状-自动驾驶预训练模型</vt:lpstr>
      <vt:lpstr>基于场景重建的二维图像预训练</vt:lpstr>
      <vt:lpstr>3. 基于场景重建的二维图像预训练方法</vt:lpstr>
      <vt:lpstr>2 面向自动驾驶的模型预训练方法研究</vt:lpstr>
      <vt:lpstr>2 面向自动驾驶的模型预训练方法研究</vt:lpstr>
      <vt:lpstr>3. 基于场景重建的二维图像预训练方法</vt:lpstr>
      <vt:lpstr>3. 基于场景重建的二维图像预训练方法</vt:lpstr>
      <vt:lpstr>3. 基于场景重建的二维图像预训练方法</vt:lpstr>
      <vt:lpstr>3. 本章小结</vt:lpstr>
      <vt:lpstr>基于占据掩码的三维点云预训练</vt:lpstr>
      <vt:lpstr>4. 基于占据掩码的三维点云预训练方法</vt:lpstr>
      <vt:lpstr>4. 基于占据掩码的三维点云预训练方法</vt:lpstr>
      <vt:lpstr>4. 基于占据掩码的三维点云预训练方法</vt:lpstr>
      <vt:lpstr>4. 基于占据掩码的三维点云预训练方法</vt:lpstr>
      <vt:lpstr>4. 基于占据掩码的三维点云预训练方法</vt:lpstr>
      <vt:lpstr>4. 本章小结</vt:lpstr>
      <vt:lpstr>基于世界模型的四维时序预训练</vt:lpstr>
      <vt:lpstr>5. 基于世界模型的四维时序预训练方法</vt:lpstr>
      <vt:lpstr>5. 基于世界模型的四维时序预训练方法</vt:lpstr>
      <vt:lpstr>5. 基于世界模型的四维时序预训练方法</vt:lpstr>
      <vt:lpstr>5. 基于世界模型的四维时序预训练方法</vt:lpstr>
      <vt:lpstr>5. 基于世界模型的四维时序预训练方法</vt:lpstr>
      <vt:lpstr>5. 基于世界模型的四维时序预训练方法</vt:lpstr>
      <vt:lpstr>5. 本章小结</vt:lpstr>
      <vt:lpstr>总结与展望</vt:lpstr>
      <vt:lpstr>6. 总结与展望</vt:lpstr>
      <vt:lpstr>6. 总结与展望</vt:lpstr>
      <vt:lpstr>攻读博士期间取得的科研成果 发表一作论文5篇，包括CVPR、ICRA、RAL、TIV等顶级会议与期刊，Google Scholar Citation 总计457次</vt:lpstr>
      <vt:lpstr>谢谢！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Biao Gao</dc:creator>
  <cp:lastModifiedBy>澎湃</cp:lastModifiedBy>
  <cp:revision>2843</cp:revision>
  <dcterms:created xsi:type="dcterms:W3CDTF">2020-09-24T02:30:00Z</dcterms:created>
  <dcterms:modified xsi:type="dcterms:W3CDTF">2024-06-16T14:54:14Z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04E04DA0DDA047B58F43964F35A7FC4E_12</vt:lpwstr>
  </property>
  <property fmtid="{D5CDD505-2E9C-101B-9397-08002B2CF9AE}" pid="3" name="KSOProductBuildVer">
    <vt:lpwstr>2052-12.1.0.16250</vt:lpwstr>
  </property>
</Properties>
</file>